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8" r:id="rId2"/>
    <p:sldId id="299" r:id="rId3"/>
    <p:sldId id="346" r:id="rId4"/>
    <p:sldId id="286" r:id="rId5"/>
    <p:sldId id="292" r:id="rId6"/>
    <p:sldId id="293" r:id="rId7"/>
    <p:sldId id="294" r:id="rId8"/>
    <p:sldId id="349" r:id="rId9"/>
    <p:sldId id="283" r:id="rId10"/>
    <p:sldId id="284" r:id="rId11"/>
    <p:sldId id="285" r:id="rId12"/>
    <p:sldId id="300" r:id="rId13"/>
    <p:sldId id="322" r:id="rId14"/>
    <p:sldId id="350" r:id="rId15"/>
    <p:sldId id="351" r:id="rId16"/>
    <p:sldId id="352" r:id="rId17"/>
    <p:sldId id="353" r:id="rId18"/>
    <p:sldId id="35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5100" autoAdjust="0"/>
  </p:normalViewPr>
  <p:slideViewPr>
    <p:cSldViewPr snapToGrid="0" snapToObjects="1">
      <p:cViewPr varScale="1">
        <p:scale>
          <a:sx n="86" d="100"/>
          <a:sy n="86" d="100"/>
        </p:scale>
        <p:origin x="-1528" y="-96"/>
      </p:cViewPr>
      <p:guideLst>
        <p:guide orient="horz" pos="2160"/>
        <p:guide pos="2880"/>
      </p:guideLst>
    </p:cSldViewPr>
  </p:slideViewPr>
  <p:outlineViewPr>
    <p:cViewPr>
      <p:scale>
        <a:sx n="33" d="100"/>
        <a:sy n="33" d="100"/>
      </p:scale>
      <p:origin x="0" y="127376"/>
    </p:cViewPr>
  </p:outlineViewPr>
  <p:notesTextViewPr>
    <p:cViewPr>
      <p:scale>
        <a:sx n="100" d="100"/>
        <a:sy n="100" d="100"/>
      </p:scale>
      <p:origin x="0" y="0"/>
    </p:cViewPr>
  </p:notesTextViewPr>
  <p:sorterViewPr>
    <p:cViewPr>
      <p:scale>
        <a:sx n="66" d="100"/>
        <a:sy n="66" d="100"/>
      </p:scale>
      <p:origin x="0" y="46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56435-199A-3D44-B0CA-3E64543F13B1}" type="datetimeFigureOut">
              <a:rPr lang="en-US" smtClean="0"/>
              <a:pPr/>
              <a:t>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66AD-FAD2-3E4B-86D1-E56E3BE6D793}" type="slidenum">
              <a:rPr lang="en-US" smtClean="0"/>
              <a:pPr/>
              <a:t>‹#›</a:t>
            </a:fld>
            <a:endParaRPr lang="en-US"/>
          </a:p>
        </p:txBody>
      </p:sp>
    </p:spTree>
    <p:extLst>
      <p:ext uri="{BB962C8B-B14F-4D97-AF65-F5344CB8AC3E}">
        <p14:creationId xmlns:p14="http://schemas.microsoft.com/office/powerpoint/2010/main" val="2770166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66AD-FAD2-3E4B-86D1-E56E3BE6D79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families</a:t>
            </a:r>
            <a:r>
              <a:rPr lang="en-US" baseline="0" dirty="0" smtClean="0"/>
              <a:t> not have electricity so used battery powered </a:t>
            </a:r>
            <a:endParaRPr lang="en-US" dirty="0"/>
          </a:p>
        </p:txBody>
      </p:sp>
      <p:sp>
        <p:nvSpPr>
          <p:cNvPr id="4" name="Slide Number Placeholder 3"/>
          <p:cNvSpPr>
            <a:spLocks noGrp="1"/>
          </p:cNvSpPr>
          <p:nvPr>
            <p:ph type="sldNum" sz="quarter" idx="10"/>
          </p:nvPr>
        </p:nvSpPr>
        <p:spPr/>
        <p:txBody>
          <a:bodyPr/>
          <a:lstStyle/>
          <a:p>
            <a:fld id="{5F306FFD-82CB-4F22-89C4-8BBD848E450D}" type="slidenum">
              <a:rPr lang="en-US" smtClean="0"/>
              <a:t>16</a:t>
            </a:fld>
            <a:endParaRPr lang="en-US"/>
          </a:p>
        </p:txBody>
      </p:sp>
    </p:spTree>
    <p:extLst>
      <p:ext uri="{BB962C8B-B14F-4D97-AF65-F5344CB8AC3E}">
        <p14:creationId xmlns:p14="http://schemas.microsoft.com/office/powerpoint/2010/main" val="108217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58D93-DE44-054F-9F5E-226D2D0AD58F}"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58D93-DE44-054F-9F5E-226D2D0AD58F}"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58D93-DE44-054F-9F5E-226D2D0AD58F}"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58D93-DE44-054F-9F5E-226D2D0AD58F}"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58D93-DE44-054F-9F5E-226D2D0AD58F}" type="datetimeFigureOut">
              <a:rPr lang="en-US" smtClean="0"/>
              <a:pPr/>
              <a:t>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58D93-DE44-054F-9F5E-226D2D0AD58F}"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58D93-DE44-054F-9F5E-226D2D0AD58F}" type="datetimeFigureOut">
              <a:rPr lang="en-US" smtClean="0"/>
              <a:pPr/>
              <a:t>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58D93-DE44-054F-9F5E-226D2D0AD58F}" type="datetimeFigureOut">
              <a:rPr lang="en-US" smtClean="0"/>
              <a:pPr/>
              <a:t>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58D93-DE44-054F-9F5E-226D2D0AD58F}" type="datetimeFigureOut">
              <a:rPr lang="en-US" smtClean="0"/>
              <a:pPr/>
              <a:t>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58D93-DE44-054F-9F5E-226D2D0AD58F}"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58D93-DE44-054F-9F5E-226D2D0AD58F}" type="datetimeFigureOut">
              <a:rPr lang="en-US" smtClean="0"/>
              <a:pPr/>
              <a:t>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B659-B758-DD4E-B23F-17E454C1C0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58D93-DE44-054F-9F5E-226D2D0AD58F}" type="datetimeFigureOut">
              <a:rPr lang="en-US" smtClean="0"/>
              <a:pPr/>
              <a:t>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2B659-B758-DD4E-B23F-17E454C1C0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etroswaste.com/1940s/" TargetMode="Externa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cgGdgxAcaL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a:cs typeface="Times New Roman"/>
              </a:rPr>
              <a:t>Neil Simon</a:t>
            </a:r>
            <a:endParaRPr lang="en-US" dirty="0">
              <a:latin typeface="Times New Roman"/>
              <a:cs typeface="Times New Roman"/>
            </a:endParaRPr>
          </a:p>
        </p:txBody>
      </p:sp>
      <p:pic>
        <p:nvPicPr>
          <p:cNvPr id="10" name="Content Placeholder 9" descr="Neil Simon Awards.png"/>
          <p:cNvPicPr>
            <a:picLocks noGrp="1" noChangeAspect="1"/>
          </p:cNvPicPr>
          <p:nvPr>
            <p:ph sz="half" idx="1"/>
          </p:nvPr>
        </p:nvPicPr>
        <p:blipFill>
          <a:blip r:embed="rId3"/>
          <a:srcRect t="-571" b="-571"/>
          <a:stretch>
            <a:fillRect/>
          </a:stretch>
        </p:blipFill>
        <p:spPr/>
      </p:pic>
      <p:sp>
        <p:nvSpPr>
          <p:cNvPr id="9" name="Content Placeholder 8"/>
          <p:cNvSpPr>
            <a:spLocks noGrp="1"/>
          </p:cNvSpPr>
          <p:nvPr>
            <p:ph sz="half" idx="2"/>
          </p:nvPr>
        </p:nvSpPr>
        <p:spPr>
          <a:xfrm>
            <a:off x="4648200" y="1145876"/>
            <a:ext cx="4038600" cy="5712124"/>
          </a:xfrm>
        </p:spPr>
        <p:txBody>
          <a:bodyPr>
            <a:noAutofit/>
          </a:bodyPr>
          <a:lstStyle/>
          <a:p>
            <a:r>
              <a:rPr lang="en-US" sz="1800" dirty="0" smtClean="0">
                <a:latin typeface="Times New Roman"/>
                <a:cs typeface="Times New Roman"/>
              </a:rPr>
              <a:t>World’s </a:t>
            </a:r>
            <a:r>
              <a:rPr lang="en-US" sz="1800" dirty="0">
                <a:latin typeface="Times New Roman"/>
                <a:cs typeface="Times New Roman"/>
              </a:rPr>
              <a:t>most successful playwright.</a:t>
            </a:r>
            <a:endParaRPr lang="en-US" sz="1800" dirty="0" smtClean="0">
              <a:latin typeface="Times New Roman"/>
              <a:cs typeface="Times New Roman"/>
            </a:endParaRPr>
          </a:p>
          <a:p>
            <a:r>
              <a:rPr lang="en-US" sz="1800" dirty="0" smtClean="0">
                <a:latin typeface="Times New Roman"/>
                <a:cs typeface="Times New Roman"/>
              </a:rPr>
              <a:t>Prolific </a:t>
            </a:r>
            <a:r>
              <a:rPr lang="en-US" sz="1800" dirty="0">
                <a:latin typeface="Times New Roman"/>
                <a:cs typeface="Times New Roman"/>
              </a:rPr>
              <a:t>output, writing more than fifty plays and </a:t>
            </a:r>
            <a:r>
              <a:rPr lang="en-US" sz="1800" dirty="0" smtClean="0">
                <a:latin typeface="Times New Roman"/>
                <a:cs typeface="Times New Roman"/>
              </a:rPr>
              <a:t>screenplays</a:t>
            </a:r>
          </a:p>
          <a:p>
            <a:r>
              <a:rPr lang="en-US" sz="1800" dirty="0">
                <a:latin typeface="Times New Roman"/>
                <a:cs typeface="Times New Roman"/>
              </a:rPr>
              <a:t>Has won Tony Awards, Emmys, a Golden Globe and a Pulitzer Prize for his work</a:t>
            </a:r>
            <a:endParaRPr lang="en-US" sz="1800" dirty="0" smtClean="0">
              <a:latin typeface="Times New Roman"/>
              <a:cs typeface="Times New Roman"/>
            </a:endParaRPr>
          </a:p>
          <a:p>
            <a:r>
              <a:rPr lang="en-US" sz="1800" dirty="0" smtClean="0">
                <a:latin typeface="Times New Roman"/>
                <a:cs typeface="Times New Roman"/>
              </a:rPr>
              <a:t>Has </a:t>
            </a:r>
            <a:r>
              <a:rPr lang="en-US" sz="1800" dirty="0">
                <a:latin typeface="Times New Roman"/>
                <a:cs typeface="Times New Roman"/>
              </a:rPr>
              <a:t>never won an Academy </a:t>
            </a:r>
            <a:r>
              <a:rPr lang="en-US" sz="1800" dirty="0" smtClean="0">
                <a:latin typeface="Times New Roman"/>
                <a:cs typeface="Times New Roman"/>
              </a:rPr>
              <a:t>Award but has been </a:t>
            </a:r>
            <a:r>
              <a:rPr lang="en-US" sz="1800" dirty="0">
                <a:latin typeface="Times New Roman"/>
                <a:cs typeface="Times New Roman"/>
              </a:rPr>
              <a:t>nominated on four occasions for Best </a:t>
            </a:r>
            <a:r>
              <a:rPr lang="en-US" sz="1800" dirty="0" smtClean="0">
                <a:latin typeface="Times New Roman"/>
                <a:cs typeface="Times New Roman"/>
              </a:rPr>
              <a:t>Screenplay</a:t>
            </a:r>
          </a:p>
          <a:p>
            <a:r>
              <a:rPr lang="en-US" sz="1800" dirty="0" smtClean="0">
                <a:latin typeface="Times New Roman"/>
                <a:cs typeface="Times New Roman"/>
              </a:rPr>
              <a:t>Has received </a:t>
            </a:r>
            <a:r>
              <a:rPr lang="en-US" sz="1800" dirty="0">
                <a:latin typeface="Times New Roman"/>
                <a:cs typeface="Times New Roman"/>
              </a:rPr>
              <a:t>more Academy and Tony nominations than any other writer</a:t>
            </a:r>
            <a:endParaRPr lang="en-US" sz="1800" dirty="0" smtClean="0">
              <a:latin typeface="Times New Roman"/>
              <a:cs typeface="Times New Roman"/>
            </a:endParaRPr>
          </a:p>
          <a:p>
            <a:r>
              <a:rPr lang="en-US" sz="1800" dirty="0" smtClean="0">
                <a:latin typeface="Times New Roman"/>
                <a:cs typeface="Times New Roman"/>
              </a:rPr>
              <a:t>The </a:t>
            </a:r>
            <a:r>
              <a:rPr lang="en-US" sz="1800" dirty="0">
                <a:latin typeface="Times New Roman"/>
                <a:cs typeface="Times New Roman"/>
              </a:rPr>
              <a:t>only playwright to have four Broadway productions running </a:t>
            </a:r>
            <a:r>
              <a:rPr lang="en-US" sz="1800" dirty="0" smtClean="0">
                <a:latin typeface="Times New Roman"/>
                <a:cs typeface="Times New Roman"/>
              </a:rPr>
              <a:t>simultaneously</a:t>
            </a:r>
          </a:p>
          <a:p>
            <a:r>
              <a:rPr lang="en-US" sz="1800" dirty="0" smtClean="0">
                <a:latin typeface="Times New Roman"/>
                <a:cs typeface="Times New Roman"/>
              </a:rPr>
              <a:t>His </a:t>
            </a:r>
            <a:r>
              <a:rPr lang="en-US" sz="1800" dirty="0">
                <a:latin typeface="Times New Roman"/>
                <a:cs typeface="Times New Roman"/>
              </a:rPr>
              <a:t>plays have been produced in dozens of </a:t>
            </a:r>
            <a:r>
              <a:rPr lang="en-US" sz="1800" dirty="0" smtClean="0">
                <a:latin typeface="Times New Roman"/>
                <a:cs typeface="Times New Roman"/>
              </a:rPr>
              <a:t>languages </a:t>
            </a:r>
            <a:r>
              <a:rPr lang="en-US" sz="1800" dirty="0">
                <a:latin typeface="Times New Roman"/>
                <a:cs typeface="Times New Roman"/>
              </a:rPr>
              <a:t>and have been</a:t>
            </a:r>
            <a:r>
              <a:rPr lang="en-US" sz="1800" dirty="0" smtClean="0">
                <a:latin typeface="Times New Roman"/>
                <a:cs typeface="Times New Roman"/>
              </a:rPr>
              <a:t> acclaimed successes from </a:t>
            </a:r>
            <a:r>
              <a:rPr lang="en-US" sz="1800" dirty="0">
                <a:latin typeface="Times New Roman"/>
                <a:cs typeface="Times New Roman"/>
              </a:rPr>
              <a:t>Beijing to </a:t>
            </a:r>
            <a:r>
              <a:rPr lang="en-US" sz="1800" dirty="0" smtClean="0">
                <a:latin typeface="Times New Roman"/>
                <a:cs typeface="Times New Roman"/>
              </a:rPr>
              <a:t>Moscow</a:t>
            </a:r>
            <a:endParaRPr lang="en-US" sz="1800"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45719"/>
          </a:xfrm>
        </p:spPr>
        <p:txBody>
          <a:bodyPr>
            <a:normAutofit fontScale="90000"/>
          </a:bodyPr>
          <a:lstStyle/>
          <a:p>
            <a:endParaRPr lang="en-US" dirty="0"/>
          </a:p>
        </p:txBody>
      </p:sp>
      <p:sp>
        <p:nvSpPr>
          <p:cNvPr id="13" name="Content Placeholder 12"/>
          <p:cNvSpPr>
            <a:spLocks noGrp="1"/>
          </p:cNvSpPr>
          <p:nvPr>
            <p:ph sz="half" idx="1"/>
          </p:nvPr>
        </p:nvSpPr>
        <p:spPr>
          <a:xfrm>
            <a:off x="457200" y="320358"/>
            <a:ext cx="4038600" cy="5805806"/>
          </a:xfrm>
        </p:spPr>
        <p:txBody>
          <a:bodyPr>
            <a:noAutofit/>
          </a:bodyPr>
          <a:lstStyle/>
          <a:p>
            <a:r>
              <a:rPr lang="en-US" sz="800" dirty="0">
                <a:latin typeface="Times New Roman"/>
                <a:cs typeface="Times New Roman"/>
              </a:rPr>
              <a:t>1968</a:t>
            </a:r>
            <a:endParaRPr lang="en-US" sz="1000" dirty="0">
              <a:latin typeface="Times New Roman"/>
              <a:cs typeface="Times New Roman"/>
            </a:endParaRPr>
          </a:p>
          <a:p>
            <a:r>
              <a:rPr lang="en-US" sz="1000" dirty="0">
                <a:latin typeface="Times New Roman"/>
                <a:cs typeface="Times New Roman"/>
              </a:rPr>
              <a:t>Sam S. Shubert Foundation Award</a:t>
            </a:r>
          </a:p>
          <a:p>
            <a:r>
              <a:rPr lang="en-US" sz="1000" dirty="0">
                <a:latin typeface="Times New Roman"/>
                <a:cs typeface="Times New Roman"/>
              </a:rPr>
              <a:t> </a:t>
            </a:r>
          </a:p>
          <a:p>
            <a:r>
              <a:rPr lang="en-US" sz="1000" dirty="0">
                <a:latin typeface="Times New Roman"/>
                <a:cs typeface="Times New Roman"/>
              </a:rPr>
              <a:t>1968</a:t>
            </a:r>
          </a:p>
          <a:p>
            <a:r>
              <a:rPr lang="en-US" sz="1000" dirty="0">
                <a:latin typeface="Times New Roman"/>
                <a:cs typeface="Times New Roman"/>
              </a:rPr>
              <a:t>Academy Award Nomination and Writers Guild Award for Best Screenplay Based on Material from Another Medium</a:t>
            </a:r>
          </a:p>
          <a:p>
            <a:r>
              <a:rPr lang="en-US" sz="1000" i="1" dirty="0">
                <a:latin typeface="Times New Roman"/>
                <a:cs typeface="Times New Roman"/>
              </a:rPr>
              <a:t>The Odd Couple</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1969</a:t>
            </a:r>
          </a:p>
          <a:p>
            <a:r>
              <a:rPr lang="en-US" sz="1000" dirty="0">
                <a:latin typeface="Times New Roman"/>
                <a:cs typeface="Times New Roman"/>
              </a:rPr>
              <a:t>Tony Award Nomination for Best Musical</a:t>
            </a:r>
          </a:p>
          <a:p>
            <a:r>
              <a:rPr lang="en-US" sz="1000" i="1" dirty="0">
                <a:latin typeface="Times New Roman"/>
                <a:cs typeface="Times New Roman"/>
              </a:rPr>
              <a:t>Promises, Promises</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1970</a:t>
            </a:r>
          </a:p>
          <a:p>
            <a:r>
              <a:rPr lang="en-US" sz="1000" dirty="0">
                <a:latin typeface="Times New Roman"/>
                <a:cs typeface="Times New Roman"/>
              </a:rPr>
              <a:t>Tony Award nomination for Best Play</a:t>
            </a:r>
          </a:p>
          <a:p>
            <a:r>
              <a:rPr lang="en-US" sz="1000" i="1" dirty="0">
                <a:latin typeface="Times New Roman"/>
                <a:cs typeface="Times New Roman"/>
              </a:rPr>
              <a:t>Last of the Red Hot Lovers</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1972</a:t>
            </a:r>
          </a:p>
          <a:p>
            <a:r>
              <a:rPr lang="en-US" sz="1000" dirty="0">
                <a:latin typeface="Times New Roman"/>
                <a:cs typeface="Times New Roman"/>
              </a:rPr>
              <a:t>Tony Award Nomination for Best Play</a:t>
            </a:r>
          </a:p>
          <a:p>
            <a:r>
              <a:rPr lang="en-US" sz="1000" i="1" dirty="0">
                <a:latin typeface="Times New Roman"/>
                <a:cs typeface="Times New Roman"/>
              </a:rPr>
              <a:t>The Prisoner on Second Avenue</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1973</a:t>
            </a:r>
          </a:p>
          <a:p>
            <a:r>
              <a:rPr lang="en-US" sz="1000" dirty="0">
                <a:latin typeface="Times New Roman"/>
                <a:cs typeface="Times New Roman"/>
              </a:rPr>
              <a:t>Writers Guild Award and Tony Award Nomination for Best Play</a:t>
            </a:r>
          </a:p>
          <a:p>
            <a:r>
              <a:rPr lang="en-US" sz="1000" i="1" dirty="0">
                <a:latin typeface="Times New Roman"/>
                <a:cs typeface="Times New Roman"/>
              </a:rPr>
              <a:t>The Sunshine Boys</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1974</a:t>
            </a:r>
          </a:p>
          <a:p>
            <a:r>
              <a:rPr lang="en-US" sz="1000" dirty="0">
                <a:latin typeface="Times New Roman"/>
                <a:cs typeface="Times New Roman"/>
              </a:rPr>
              <a:t>Shared Tony Award Nomination for Best Score</a:t>
            </a:r>
          </a:p>
          <a:p>
            <a:r>
              <a:rPr lang="en-US" sz="1000" i="1" dirty="0">
                <a:latin typeface="Times New Roman"/>
                <a:cs typeface="Times New Roman"/>
              </a:rPr>
              <a:t>The Good Doctor</a:t>
            </a:r>
            <a:endParaRPr lang="en-US" sz="1000" dirty="0">
              <a:latin typeface="Times New Roman"/>
              <a:cs typeface="Times New Roman"/>
            </a:endParaRPr>
          </a:p>
          <a:p>
            <a:r>
              <a:rPr lang="en-US" sz="1000" i="1" dirty="0">
                <a:latin typeface="Times New Roman"/>
                <a:cs typeface="Times New Roman"/>
              </a:rPr>
              <a:t> </a:t>
            </a:r>
            <a:endParaRPr lang="en-US" sz="1000" dirty="0">
              <a:latin typeface="Times New Roman"/>
              <a:cs typeface="Times New Roman"/>
            </a:endParaRPr>
          </a:p>
          <a:p>
            <a:r>
              <a:rPr lang="en-US" sz="1000" dirty="0">
                <a:latin typeface="Times New Roman"/>
                <a:cs typeface="Times New Roman"/>
              </a:rPr>
              <a:t>1975</a:t>
            </a:r>
          </a:p>
          <a:p>
            <a:r>
              <a:rPr lang="en-US" sz="1000" dirty="0">
                <a:latin typeface="Times New Roman"/>
                <a:cs typeface="Times New Roman"/>
              </a:rPr>
              <a:t>Academy Award Nomination for Best Screenplay Adapted from Other Material</a:t>
            </a:r>
          </a:p>
          <a:p>
            <a:r>
              <a:rPr lang="en-US" sz="1000" i="1" dirty="0">
                <a:latin typeface="Times New Roman"/>
                <a:cs typeface="Times New Roman"/>
              </a:rPr>
              <a:t>The Sunshine Boys</a:t>
            </a:r>
            <a:endParaRPr lang="en-US" sz="1000" dirty="0">
              <a:latin typeface="Times New Roman"/>
              <a:cs typeface="Times New Roman"/>
            </a:endParaRPr>
          </a:p>
          <a:p>
            <a:r>
              <a:rPr lang="en-US" sz="1000" dirty="0">
                <a:latin typeface="Times New Roman"/>
                <a:cs typeface="Times New Roman"/>
              </a:rPr>
              <a:t>1975</a:t>
            </a:r>
          </a:p>
          <a:p>
            <a:r>
              <a:rPr lang="en-US" sz="1000" dirty="0">
                <a:latin typeface="Times New Roman"/>
                <a:cs typeface="Times New Roman"/>
              </a:rPr>
              <a:t>Tony Award for Over-All Contributions to the </a:t>
            </a:r>
            <a:r>
              <a:rPr lang="en-US" sz="1000" dirty="0" smtClean="0">
                <a:latin typeface="Times New Roman"/>
                <a:cs typeface="Times New Roman"/>
              </a:rPr>
              <a:t>Theatre</a:t>
            </a:r>
          </a:p>
        </p:txBody>
      </p:sp>
      <p:sp>
        <p:nvSpPr>
          <p:cNvPr id="14" name="Content Placeholder 13"/>
          <p:cNvSpPr>
            <a:spLocks noGrp="1"/>
          </p:cNvSpPr>
          <p:nvPr>
            <p:ph sz="half" idx="2"/>
          </p:nvPr>
        </p:nvSpPr>
        <p:spPr>
          <a:xfrm>
            <a:off x="4648200" y="320358"/>
            <a:ext cx="4038600" cy="5805806"/>
          </a:xfrm>
        </p:spPr>
        <p:txBody>
          <a:bodyPr>
            <a:normAutofit fontScale="25000" lnSpcReduction="20000"/>
          </a:bodyPr>
          <a:lstStyle/>
          <a:p>
            <a:r>
              <a:rPr lang="en-US" dirty="0" smtClean="0">
                <a:latin typeface="Times New Roman"/>
                <a:cs typeface="Times New Roman"/>
              </a:rPr>
              <a:t>1975</a:t>
            </a:r>
            <a:endParaRPr lang="en-US" sz="4000" dirty="0" smtClean="0">
              <a:latin typeface="Times New Roman"/>
              <a:cs typeface="Times New Roman"/>
            </a:endParaRPr>
          </a:p>
          <a:p>
            <a:r>
              <a:rPr lang="en-US" sz="4000" dirty="0" smtClean="0">
                <a:latin typeface="Times New Roman"/>
                <a:cs typeface="Times New Roman"/>
              </a:rPr>
              <a:t>Writers Guild Award</a:t>
            </a:r>
          </a:p>
          <a:p>
            <a:r>
              <a:rPr lang="en-US" sz="4000" dirty="0" smtClean="0">
                <a:latin typeface="Times New Roman"/>
                <a:cs typeface="Times New Roman"/>
              </a:rPr>
              <a:t> </a:t>
            </a:r>
          </a:p>
          <a:p>
            <a:r>
              <a:rPr lang="en-US" sz="4000" dirty="0" smtClean="0">
                <a:latin typeface="Times New Roman"/>
                <a:cs typeface="Times New Roman"/>
              </a:rPr>
              <a:t>1977</a:t>
            </a:r>
          </a:p>
          <a:p>
            <a:r>
              <a:rPr lang="en-US" sz="4000" dirty="0" smtClean="0">
                <a:latin typeface="Times New Roman"/>
                <a:cs typeface="Times New Roman"/>
              </a:rPr>
              <a:t>Academy Award Nomination for Best Original Screenplay</a:t>
            </a:r>
          </a:p>
          <a:p>
            <a:r>
              <a:rPr lang="en-US" sz="4000" i="1" dirty="0" smtClean="0">
                <a:latin typeface="Times New Roman"/>
                <a:cs typeface="Times New Roman"/>
              </a:rPr>
              <a:t>The Goodbye Girl</a:t>
            </a:r>
            <a:endParaRPr lang="en-US" sz="4000" dirty="0" smtClean="0">
              <a:latin typeface="Times New Roman"/>
              <a:cs typeface="Times New Roman"/>
            </a:endParaRPr>
          </a:p>
          <a:p>
            <a:r>
              <a:rPr lang="en-US" sz="4000" i="1" dirty="0" smtClean="0">
                <a:latin typeface="Times New Roman"/>
                <a:cs typeface="Times New Roman"/>
              </a:rPr>
              <a:t> </a:t>
            </a:r>
            <a:endParaRPr lang="en-US" sz="4000" dirty="0" smtClean="0">
              <a:latin typeface="Times New Roman"/>
              <a:cs typeface="Times New Roman"/>
            </a:endParaRPr>
          </a:p>
          <a:p>
            <a:r>
              <a:rPr lang="en-US" sz="4000" dirty="0" smtClean="0">
                <a:latin typeface="Times New Roman"/>
                <a:cs typeface="Times New Roman"/>
              </a:rPr>
              <a:t>1978</a:t>
            </a:r>
          </a:p>
          <a:p>
            <a:r>
              <a:rPr lang="en-US" sz="4000" dirty="0" smtClean="0">
                <a:latin typeface="Times New Roman"/>
                <a:cs typeface="Times New Roman"/>
              </a:rPr>
              <a:t>Golden Globe Award for Best Screenplay</a:t>
            </a:r>
          </a:p>
          <a:p>
            <a:r>
              <a:rPr lang="en-US" sz="4000" i="1" dirty="0" smtClean="0">
                <a:latin typeface="Times New Roman"/>
                <a:cs typeface="Times New Roman"/>
              </a:rPr>
              <a:t>The Goodbye Girl</a:t>
            </a:r>
            <a:endParaRPr lang="en-US" sz="4000" dirty="0" smtClean="0">
              <a:latin typeface="Times New Roman"/>
              <a:cs typeface="Times New Roman"/>
            </a:endParaRPr>
          </a:p>
          <a:p>
            <a:r>
              <a:rPr lang="en-US" sz="4000" i="1" dirty="0" smtClean="0">
                <a:latin typeface="Times New Roman"/>
                <a:cs typeface="Times New Roman"/>
              </a:rPr>
              <a:t> </a:t>
            </a:r>
            <a:endParaRPr lang="en-US" sz="4000" dirty="0" smtClean="0">
              <a:latin typeface="Times New Roman"/>
              <a:cs typeface="Times New Roman"/>
            </a:endParaRPr>
          </a:p>
          <a:p>
            <a:r>
              <a:rPr lang="en-US" sz="4000" dirty="0" smtClean="0">
                <a:latin typeface="Times New Roman"/>
                <a:cs typeface="Times New Roman"/>
              </a:rPr>
              <a:t>1978</a:t>
            </a:r>
          </a:p>
          <a:p>
            <a:r>
              <a:rPr lang="en-US" sz="4000" dirty="0" smtClean="0">
                <a:latin typeface="Times New Roman"/>
                <a:cs typeface="Times New Roman"/>
              </a:rPr>
              <a:t>Academy Award Nomination for Best Screenplay Adapted from Other Material</a:t>
            </a:r>
          </a:p>
          <a:p>
            <a:r>
              <a:rPr lang="en-US" sz="4000" i="1" dirty="0" smtClean="0">
                <a:latin typeface="Times New Roman"/>
                <a:cs typeface="Times New Roman"/>
              </a:rPr>
              <a:t>California Suite</a:t>
            </a:r>
            <a:endParaRPr lang="en-US" sz="4000" dirty="0" smtClean="0">
              <a:latin typeface="Times New Roman"/>
              <a:cs typeface="Times New Roman"/>
            </a:endParaRPr>
          </a:p>
          <a:p>
            <a:endParaRPr lang="en-US" sz="4000" dirty="0" smtClean="0">
              <a:latin typeface="Times New Roman"/>
              <a:cs typeface="Times New Roman"/>
            </a:endParaRPr>
          </a:p>
          <a:p>
            <a:r>
              <a:rPr lang="en-US" sz="4000" dirty="0" smtClean="0">
                <a:latin typeface="Times New Roman"/>
                <a:cs typeface="Times New Roman"/>
              </a:rPr>
              <a:t>1978</a:t>
            </a:r>
            <a:endParaRPr lang="en-US" sz="4000" dirty="0">
              <a:latin typeface="Times New Roman"/>
              <a:cs typeface="Times New Roman"/>
            </a:endParaRPr>
          </a:p>
          <a:p>
            <a:r>
              <a:rPr lang="en-US" sz="4000" dirty="0">
                <a:latin typeface="Times New Roman"/>
                <a:cs typeface="Times New Roman"/>
              </a:rPr>
              <a:t>Tony Award Nomination for Best Play</a:t>
            </a:r>
          </a:p>
          <a:p>
            <a:r>
              <a:rPr lang="en-US" sz="4000" i="1" dirty="0">
                <a:latin typeface="Times New Roman"/>
                <a:cs typeface="Times New Roman"/>
              </a:rPr>
              <a:t>Chapter Two</a:t>
            </a:r>
            <a:endParaRPr lang="en-US" sz="4000" dirty="0">
              <a:latin typeface="Times New Roman"/>
              <a:cs typeface="Times New Roman"/>
            </a:endParaRPr>
          </a:p>
          <a:p>
            <a:r>
              <a:rPr lang="en-US" sz="4000" i="1" dirty="0">
                <a:latin typeface="Times New Roman"/>
                <a:cs typeface="Times New Roman"/>
              </a:rPr>
              <a:t> </a:t>
            </a:r>
            <a:endParaRPr lang="en-US" sz="4000" dirty="0">
              <a:latin typeface="Times New Roman"/>
              <a:cs typeface="Times New Roman"/>
            </a:endParaRPr>
          </a:p>
          <a:p>
            <a:r>
              <a:rPr lang="en-US" sz="4000" dirty="0">
                <a:latin typeface="Times New Roman"/>
                <a:cs typeface="Times New Roman"/>
              </a:rPr>
              <a:t>1979</a:t>
            </a:r>
          </a:p>
          <a:p>
            <a:r>
              <a:rPr lang="en-US" sz="4000" dirty="0">
                <a:latin typeface="Times New Roman"/>
                <a:cs typeface="Times New Roman"/>
              </a:rPr>
              <a:t>Tony Award nomination for Best Book of a Musical</a:t>
            </a:r>
          </a:p>
          <a:p>
            <a:r>
              <a:rPr lang="en-US" sz="4000" i="1" dirty="0">
                <a:latin typeface="Times New Roman"/>
                <a:cs typeface="Times New Roman"/>
              </a:rPr>
              <a:t>They’re Playing Our Song</a:t>
            </a:r>
            <a:endParaRPr lang="en-US" sz="4000" dirty="0">
              <a:latin typeface="Times New Roman"/>
              <a:cs typeface="Times New Roman"/>
            </a:endParaRPr>
          </a:p>
          <a:p>
            <a:r>
              <a:rPr lang="en-US" sz="4000" i="1" dirty="0">
                <a:latin typeface="Times New Roman"/>
                <a:cs typeface="Times New Roman"/>
              </a:rPr>
              <a:t> </a:t>
            </a:r>
            <a:endParaRPr lang="en-US" sz="4000" dirty="0">
              <a:latin typeface="Times New Roman"/>
              <a:cs typeface="Times New Roman"/>
            </a:endParaRPr>
          </a:p>
          <a:p>
            <a:r>
              <a:rPr lang="en-US" sz="4000" dirty="0">
                <a:latin typeface="Times New Roman"/>
                <a:cs typeface="Times New Roman"/>
              </a:rPr>
              <a:t>1979</a:t>
            </a:r>
          </a:p>
          <a:p>
            <a:r>
              <a:rPr lang="en-US" sz="4000" dirty="0">
                <a:latin typeface="Times New Roman"/>
                <a:cs typeface="Times New Roman"/>
              </a:rPr>
              <a:t>Laurel Award, Writers Guild of America</a:t>
            </a:r>
          </a:p>
          <a:p>
            <a:r>
              <a:rPr lang="en-US" sz="4000" dirty="0">
                <a:latin typeface="Times New Roman"/>
                <a:cs typeface="Times New Roman"/>
              </a:rPr>
              <a:t> </a:t>
            </a:r>
          </a:p>
          <a:p>
            <a:r>
              <a:rPr lang="en-US" sz="4000" dirty="0">
                <a:latin typeface="Times New Roman"/>
                <a:cs typeface="Times New Roman"/>
              </a:rPr>
              <a:t>1981</a:t>
            </a:r>
          </a:p>
          <a:p>
            <a:r>
              <a:rPr lang="en-US" sz="4000" dirty="0">
                <a:latin typeface="Times New Roman"/>
                <a:cs typeface="Times New Roman"/>
              </a:rPr>
              <a:t>Honorary L.H.D. Degree from </a:t>
            </a:r>
            <a:r>
              <a:rPr lang="en-US" sz="4000" dirty="0" err="1">
                <a:latin typeface="Times New Roman"/>
                <a:cs typeface="Times New Roman"/>
              </a:rPr>
              <a:t>Hofstra</a:t>
            </a:r>
            <a:r>
              <a:rPr lang="en-US" sz="4000" dirty="0">
                <a:latin typeface="Times New Roman"/>
                <a:cs typeface="Times New Roman"/>
              </a:rPr>
              <a:t> University</a:t>
            </a:r>
          </a:p>
          <a:p>
            <a:r>
              <a:rPr lang="en-US" sz="4000" dirty="0">
                <a:latin typeface="Times New Roman"/>
                <a:cs typeface="Times New Roman"/>
              </a:rPr>
              <a:t> </a:t>
            </a:r>
          </a:p>
          <a:p>
            <a:r>
              <a:rPr lang="en-US" sz="4000" dirty="0">
                <a:latin typeface="Times New Roman"/>
                <a:cs typeface="Times New Roman"/>
              </a:rPr>
              <a:t>1983</a:t>
            </a:r>
          </a:p>
          <a:p>
            <a:r>
              <a:rPr lang="en-US" sz="4000" dirty="0">
                <a:latin typeface="Times New Roman"/>
                <a:cs typeface="Times New Roman"/>
              </a:rPr>
              <a:t>New York Drama Critics Circle Award for Best New Play</a:t>
            </a:r>
          </a:p>
          <a:p>
            <a:r>
              <a:rPr lang="en-US" sz="4000" i="1" dirty="0">
                <a:latin typeface="Times New Roman"/>
                <a:cs typeface="Times New Roman"/>
              </a:rPr>
              <a:t>Brighton Beach Memories</a:t>
            </a:r>
            <a:endParaRPr lang="en-US" sz="4000" dirty="0">
              <a:latin typeface="Times New Roman"/>
              <a:cs typeface="Times New Roman"/>
            </a:endParaRPr>
          </a:p>
          <a:p>
            <a:r>
              <a:rPr lang="en-US" sz="4000" i="1" dirty="0">
                <a:latin typeface="Times New Roman"/>
                <a:cs typeface="Times New Roman"/>
              </a:rPr>
              <a:t> </a:t>
            </a:r>
            <a:endParaRPr lang="en-US" sz="4000" dirty="0">
              <a:latin typeface="Times New Roman"/>
              <a:cs typeface="Times New Roman"/>
            </a:endParaRPr>
          </a:p>
          <a:p>
            <a:r>
              <a:rPr lang="en-US" sz="4000" dirty="0">
                <a:latin typeface="Times New Roman"/>
                <a:cs typeface="Times New Roman"/>
              </a:rPr>
              <a:t>1984</a:t>
            </a:r>
          </a:p>
          <a:p>
            <a:r>
              <a:rPr lang="en-US" sz="4000" dirty="0">
                <a:latin typeface="Times New Roman"/>
                <a:cs typeface="Times New Roman"/>
              </a:rPr>
              <a:t>Honorary D.H.C. Degree from Williams College</a:t>
            </a:r>
          </a:p>
          <a:p>
            <a:r>
              <a:rPr lang="en-US" sz="4000" dirty="0">
                <a:latin typeface="Times New Roman"/>
                <a:cs typeface="Times New Roman"/>
              </a:rPr>
              <a:t> </a:t>
            </a:r>
          </a:p>
          <a:p>
            <a:r>
              <a:rPr lang="en-US" sz="4000" dirty="0">
                <a:latin typeface="Times New Roman"/>
                <a:cs typeface="Times New Roman"/>
              </a:rPr>
              <a:t>1985</a:t>
            </a:r>
          </a:p>
          <a:p>
            <a:r>
              <a:rPr lang="en-US" sz="4000" dirty="0">
                <a:latin typeface="Times New Roman"/>
                <a:cs typeface="Times New Roman"/>
              </a:rPr>
              <a:t>Tony Award for Best Play</a:t>
            </a:r>
          </a:p>
          <a:p>
            <a:r>
              <a:rPr lang="en-US" sz="4000" i="1" dirty="0">
                <a:latin typeface="Times New Roman"/>
                <a:cs typeface="Times New Roman"/>
              </a:rPr>
              <a:t>Biloxi </a:t>
            </a:r>
            <a:r>
              <a:rPr lang="en-US" sz="4000" i="1" dirty="0" smtClean="0">
                <a:latin typeface="Times New Roman"/>
                <a:cs typeface="Times New Roman"/>
              </a:rPr>
              <a:t>Blues</a:t>
            </a:r>
            <a:endParaRPr lang="en-US" sz="4000" dirty="0" smtClean="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sz="half" idx="1"/>
          </p:nvPr>
        </p:nvSpPr>
        <p:spPr>
          <a:xfrm>
            <a:off x="457200" y="274638"/>
            <a:ext cx="4038600" cy="5851525"/>
          </a:xfrm>
        </p:spPr>
        <p:txBody>
          <a:bodyPr>
            <a:normAutofit fontScale="32500" lnSpcReduction="20000"/>
          </a:bodyPr>
          <a:lstStyle/>
          <a:p>
            <a:r>
              <a:rPr lang="en-US" sz="3077" dirty="0">
                <a:latin typeface="Times New Roman"/>
                <a:cs typeface="Times New Roman"/>
              </a:rPr>
              <a:t>1987</a:t>
            </a:r>
          </a:p>
          <a:p>
            <a:r>
              <a:rPr lang="en-US" sz="3077" dirty="0">
                <a:latin typeface="Times New Roman"/>
                <a:cs typeface="Times New Roman"/>
              </a:rPr>
              <a:t>Tony Award for Best Play</a:t>
            </a:r>
          </a:p>
          <a:p>
            <a:r>
              <a:rPr lang="en-US" sz="3077" i="1" dirty="0">
                <a:latin typeface="Times New Roman"/>
                <a:cs typeface="Times New Roman"/>
              </a:rPr>
              <a:t>Broadway Bound</a:t>
            </a:r>
            <a:endParaRPr lang="en-US" sz="3077" dirty="0">
              <a:latin typeface="Times New Roman"/>
              <a:cs typeface="Times New Roman"/>
            </a:endParaRPr>
          </a:p>
          <a:p>
            <a:r>
              <a:rPr lang="en-US" sz="3077" i="1" dirty="0">
                <a:latin typeface="Times New Roman"/>
                <a:cs typeface="Times New Roman"/>
              </a:rPr>
              <a:t> </a:t>
            </a:r>
            <a:endParaRPr lang="en-US" sz="3077" dirty="0">
              <a:latin typeface="Times New Roman"/>
              <a:cs typeface="Times New Roman"/>
            </a:endParaRPr>
          </a:p>
          <a:p>
            <a:r>
              <a:rPr lang="en-US" sz="3077" dirty="0">
                <a:latin typeface="Times New Roman"/>
                <a:cs typeface="Times New Roman"/>
              </a:rPr>
              <a:t>1989</a:t>
            </a:r>
          </a:p>
          <a:p>
            <a:r>
              <a:rPr lang="en-US" sz="3077" dirty="0">
                <a:latin typeface="Times New Roman"/>
                <a:cs typeface="Times New Roman"/>
              </a:rPr>
              <a:t>Lifetime Creative Achievement Award, American Comedy Awards, George </a:t>
            </a:r>
            <a:r>
              <a:rPr lang="en-US" sz="3077" dirty="0" err="1">
                <a:latin typeface="Times New Roman"/>
                <a:cs typeface="Times New Roman"/>
              </a:rPr>
              <a:t>Schlatter</a:t>
            </a:r>
            <a:r>
              <a:rPr lang="en-US" sz="3077" dirty="0">
                <a:latin typeface="Times New Roman"/>
                <a:cs typeface="Times New Roman"/>
              </a:rPr>
              <a:t> Production</a:t>
            </a:r>
          </a:p>
          <a:p>
            <a:r>
              <a:rPr lang="en-US" sz="3077" dirty="0">
                <a:latin typeface="Times New Roman"/>
                <a:cs typeface="Times New Roman"/>
              </a:rPr>
              <a:t> </a:t>
            </a:r>
          </a:p>
          <a:p>
            <a:r>
              <a:rPr lang="en-US" sz="3077" dirty="0">
                <a:latin typeface="Times New Roman"/>
                <a:cs typeface="Times New Roman"/>
              </a:rPr>
              <a:t>1991</a:t>
            </a:r>
          </a:p>
          <a:p>
            <a:r>
              <a:rPr lang="en-US" sz="3077" dirty="0">
                <a:latin typeface="Times New Roman"/>
                <a:cs typeface="Times New Roman"/>
              </a:rPr>
              <a:t>Pulitzer Prize for Drama</a:t>
            </a:r>
          </a:p>
          <a:p>
            <a:r>
              <a:rPr lang="en-US" sz="3077" i="1" dirty="0">
                <a:latin typeface="Times New Roman"/>
                <a:cs typeface="Times New Roman"/>
              </a:rPr>
              <a:t>Lost in Yonkers</a:t>
            </a:r>
            <a:endParaRPr lang="en-US" sz="3077" dirty="0">
              <a:latin typeface="Times New Roman"/>
              <a:cs typeface="Times New Roman"/>
            </a:endParaRPr>
          </a:p>
          <a:p>
            <a:r>
              <a:rPr lang="en-US" sz="3077" i="1" dirty="0">
                <a:latin typeface="Times New Roman"/>
                <a:cs typeface="Times New Roman"/>
              </a:rPr>
              <a:t> </a:t>
            </a:r>
            <a:endParaRPr lang="en-US" sz="3077" dirty="0" smtClean="0">
              <a:latin typeface="Times New Roman"/>
              <a:cs typeface="Times New Roman"/>
            </a:endParaRPr>
          </a:p>
          <a:p>
            <a:r>
              <a:rPr lang="en-US" sz="3077" dirty="0">
                <a:latin typeface="Times New Roman"/>
                <a:cs typeface="Times New Roman"/>
              </a:rPr>
              <a:t>1991</a:t>
            </a:r>
          </a:p>
          <a:p>
            <a:r>
              <a:rPr lang="en-US" sz="3077" dirty="0">
                <a:latin typeface="Times New Roman"/>
                <a:cs typeface="Times New Roman"/>
              </a:rPr>
              <a:t>Tony Award for Best Play</a:t>
            </a:r>
          </a:p>
          <a:p>
            <a:r>
              <a:rPr lang="en-US" sz="3077" i="1" dirty="0">
                <a:latin typeface="Times New Roman"/>
                <a:cs typeface="Times New Roman"/>
              </a:rPr>
              <a:t>Lost in Yonkers</a:t>
            </a:r>
            <a:endParaRPr lang="en-US" sz="3077" dirty="0">
              <a:latin typeface="Times New Roman"/>
              <a:cs typeface="Times New Roman"/>
            </a:endParaRPr>
          </a:p>
          <a:p>
            <a:r>
              <a:rPr lang="en-US" sz="3077" dirty="0">
                <a:latin typeface="Times New Roman"/>
                <a:cs typeface="Times New Roman"/>
              </a:rPr>
              <a:t> </a:t>
            </a:r>
          </a:p>
          <a:p>
            <a:r>
              <a:rPr lang="en-US" sz="3077" dirty="0">
                <a:latin typeface="Times New Roman"/>
                <a:cs typeface="Times New Roman"/>
              </a:rPr>
              <a:t>1991</a:t>
            </a:r>
          </a:p>
          <a:p>
            <a:r>
              <a:rPr lang="en-US" sz="3077" dirty="0">
                <a:latin typeface="Times New Roman"/>
                <a:cs typeface="Times New Roman"/>
              </a:rPr>
              <a:t>Drama Desk Award for outstanding new Play</a:t>
            </a:r>
          </a:p>
          <a:p>
            <a:r>
              <a:rPr lang="en-US" sz="3077" i="1" dirty="0">
                <a:latin typeface="Times New Roman"/>
                <a:cs typeface="Times New Roman"/>
              </a:rPr>
              <a:t>Lost in Yonkers</a:t>
            </a:r>
            <a:endParaRPr lang="en-US" sz="3077" dirty="0">
              <a:latin typeface="Times New Roman"/>
              <a:cs typeface="Times New Roman"/>
            </a:endParaRPr>
          </a:p>
          <a:p>
            <a:r>
              <a:rPr lang="en-US" sz="3077" i="1" dirty="0">
                <a:latin typeface="Times New Roman"/>
                <a:cs typeface="Times New Roman"/>
              </a:rPr>
              <a:t> </a:t>
            </a:r>
            <a:endParaRPr lang="en-US" sz="3077" dirty="0">
              <a:latin typeface="Times New Roman"/>
              <a:cs typeface="Times New Roman"/>
            </a:endParaRPr>
          </a:p>
          <a:p>
            <a:r>
              <a:rPr lang="en-US" sz="3077" dirty="0">
                <a:latin typeface="Times New Roman"/>
                <a:cs typeface="Times New Roman"/>
              </a:rPr>
              <a:t>1995</a:t>
            </a:r>
          </a:p>
          <a:p>
            <a:r>
              <a:rPr lang="en-US" sz="3077" dirty="0">
                <a:latin typeface="Times New Roman"/>
                <a:cs typeface="Times New Roman"/>
              </a:rPr>
              <a:t>Kennedy Center Honoree</a:t>
            </a:r>
          </a:p>
          <a:p>
            <a:r>
              <a:rPr lang="en-US" sz="3077" dirty="0">
                <a:latin typeface="Times New Roman"/>
                <a:cs typeface="Times New Roman"/>
              </a:rPr>
              <a:t> </a:t>
            </a:r>
          </a:p>
          <a:p>
            <a:r>
              <a:rPr lang="en-US" sz="3077" dirty="0">
                <a:latin typeface="Times New Roman"/>
                <a:cs typeface="Times New Roman"/>
              </a:rPr>
              <a:t>1996</a:t>
            </a:r>
          </a:p>
          <a:p>
            <a:r>
              <a:rPr lang="en-US" sz="3077" dirty="0">
                <a:latin typeface="Times New Roman"/>
                <a:cs typeface="Times New Roman"/>
              </a:rPr>
              <a:t>Peggy V. </a:t>
            </a:r>
            <a:r>
              <a:rPr lang="en-US" sz="3077" dirty="0" err="1">
                <a:latin typeface="Times New Roman"/>
                <a:cs typeface="Times New Roman"/>
              </a:rPr>
              <a:t>Helmerich</a:t>
            </a:r>
            <a:r>
              <a:rPr lang="en-US" sz="3077" dirty="0">
                <a:latin typeface="Times New Roman"/>
                <a:cs typeface="Times New Roman"/>
              </a:rPr>
              <a:t> Distinguished Author Award</a:t>
            </a:r>
          </a:p>
          <a:p>
            <a:r>
              <a:rPr lang="en-US" sz="3077" dirty="0">
                <a:latin typeface="Times New Roman"/>
                <a:cs typeface="Times New Roman"/>
              </a:rPr>
              <a:t> </a:t>
            </a:r>
          </a:p>
          <a:p>
            <a:r>
              <a:rPr lang="en-US" sz="3077" dirty="0">
                <a:latin typeface="Times New Roman"/>
                <a:cs typeface="Times New Roman"/>
              </a:rPr>
              <a:t>1996</a:t>
            </a:r>
          </a:p>
          <a:p>
            <a:r>
              <a:rPr lang="en-US" sz="3077" dirty="0">
                <a:latin typeface="Times New Roman"/>
                <a:cs typeface="Times New Roman"/>
              </a:rPr>
              <a:t>UCLA Medal</a:t>
            </a:r>
          </a:p>
          <a:p>
            <a:r>
              <a:rPr lang="en-US" sz="3077" dirty="0">
                <a:latin typeface="Times New Roman"/>
                <a:cs typeface="Times New Roman"/>
              </a:rPr>
              <a:t> </a:t>
            </a:r>
          </a:p>
          <a:p>
            <a:r>
              <a:rPr lang="en-US" sz="3077" dirty="0">
                <a:latin typeface="Times New Roman"/>
                <a:cs typeface="Times New Roman"/>
              </a:rPr>
              <a:t>1997</a:t>
            </a:r>
          </a:p>
          <a:p>
            <a:r>
              <a:rPr lang="en-US" sz="3077" dirty="0">
                <a:latin typeface="Times New Roman"/>
                <a:cs typeface="Times New Roman"/>
              </a:rPr>
              <a:t>William </a:t>
            </a:r>
            <a:r>
              <a:rPr lang="en-US" sz="3077" dirty="0" err="1">
                <a:latin typeface="Times New Roman"/>
                <a:cs typeface="Times New Roman"/>
              </a:rPr>
              <a:t>Inge</a:t>
            </a:r>
            <a:r>
              <a:rPr lang="en-US" sz="3077" dirty="0">
                <a:latin typeface="Times New Roman"/>
                <a:cs typeface="Times New Roman"/>
              </a:rPr>
              <a:t> Theater Festival Award for Distinguished Achievement in the American Theater</a:t>
            </a:r>
          </a:p>
          <a:p>
            <a:r>
              <a:rPr lang="en-US" sz="3077" dirty="0">
                <a:latin typeface="Times New Roman"/>
                <a:cs typeface="Times New Roman"/>
              </a:rPr>
              <a:t> </a:t>
            </a:r>
          </a:p>
          <a:p>
            <a:r>
              <a:rPr lang="en-US" sz="3077" dirty="0">
                <a:latin typeface="Times New Roman"/>
                <a:cs typeface="Times New Roman"/>
              </a:rPr>
              <a:t>2006</a:t>
            </a:r>
          </a:p>
          <a:p>
            <a:r>
              <a:rPr lang="en-US" sz="3077" dirty="0">
                <a:latin typeface="Times New Roman"/>
                <a:cs typeface="Times New Roman"/>
              </a:rPr>
              <a:t>Mark Twain Prize for American Humor</a:t>
            </a:r>
          </a:p>
          <a:p>
            <a:endParaRPr lang="en-US" dirty="0">
              <a:latin typeface="Times New Roman"/>
              <a:cs typeface="Times New Roman"/>
            </a:endParaRPr>
          </a:p>
        </p:txBody>
      </p:sp>
      <p:sp>
        <p:nvSpPr>
          <p:cNvPr id="4" name="Content Placeholder 3"/>
          <p:cNvSpPr>
            <a:spLocks noGrp="1"/>
          </p:cNvSpPr>
          <p:nvPr>
            <p:ph sz="half" idx="2"/>
          </p:nvPr>
        </p:nvSpPr>
        <p:spPr>
          <a:xfrm>
            <a:off x="4648200" y="1103526"/>
            <a:ext cx="4038600" cy="5022637"/>
          </a:xfrm>
        </p:spPr>
        <p:txBody>
          <a:bodyPr>
            <a:noAutofit/>
          </a:bodyPr>
          <a:lstStyle/>
          <a:p>
            <a:r>
              <a:rPr lang="en-US" sz="2300" dirty="0" smtClean="0">
                <a:latin typeface="Times New Roman"/>
                <a:cs typeface="Times New Roman"/>
              </a:rPr>
              <a:t>Like his canon, note the immediate, hyper frequency and esteem of Simon’s accolades, the best in the business.</a:t>
            </a:r>
          </a:p>
          <a:p>
            <a:endParaRPr lang="en-US" sz="2000" dirty="0" smtClean="0">
              <a:latin typeface="Times New Roman"/>
              <a:cs typeface="Times New Roman"/>
            </a:endParaRPr>
          </a:p>
          <a:p>
            <a:pPr>
              <a:buNone/>
            </a:pPr>
            <a:r>
              <a:rPr lang="en-US" sz="2000" dirty="0" smtClean="0">
                <a:latin typeface="Times New Roman"/>
                <a:cs typeface="Times New Roman"/>
              </a:rPr>
              <a:t>	</a:t>
            </a:r>
            <a:endParaRPr lang="en-US" sz="2000"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Times New Roman"/>
                <a:cs typeface="Times New Roman"/>
              </a:rPr>
              <a:t>Neil Simon’s Humor</a:t>
            </a:r>
            <a:endParaRPr lang="en-US" dirty="0">
              <a:latin typeface="Times New Roman"/>
              <a:cs typeface="Times New Roman"/>
            </a:endParaRPr>
          </a:p>
        </p:txBody>
      </p:sp>
      <p:pic>
        <p:nvPicPr>
          <p:cNvPr id="15" name="Content Placeholder 14" descr="Neil Simon Biography.jpg"/>
          <p:cNvPicPr>
            <a:picLocks noGrp="1" noChangeAspect="1"/>
          </p:cNvPicPr>
          <p:nvPr>
            <p:ph sz="half" idx="1"/>
          </p:nvPr>
        </p:nvPicPr>
        <p:blipFill>
          <a:blip r:embed="rId2"/>
          <a:srcRect t="-7652" b="-7652"/>
          <a:stretch>
            <a:fillRect/>
          </a:stretch>
        </p:blipFill>
        <p:spPr>
          <a:xfrm>
            <a:off x="446697" y="1112838"/>
            <a:ext cx="4201503" cy="4708525"/>
          </a:xfrm>
        </p:spPr>
      </p:pic>
      <p:sp>
        <p:nvSpPr>
          <p:cNvPr id="14" name="Content Placeholder 13"/>
          <p:cNvSpPr>
            <a:spLocks noGrp="1"/>
          </p:cNvSpPr>
          <p:nvPr>
            <p:ph sz="half" idx="2"/>
          </p:nvPr>
        </p:nvSpPr>
        <p:spPr>
          <a:xfrm>
            <a:off x="4648200" y="1600200"/>
            <a:ext cx="4038600" cy="5054165"/>
          </a:xfrm>
        </p:spPr>
        <p:txBody>
          <a:bodyPr>
            <a:normAutofit fontScale="85000" lnSpcReduction="10000"/>
          </a:bodyPr>
          <a:lstStyle/>
          <a:p>
            <a:r>
              <a:rPr lang="en-US" dirty="0">
                <a:latin typeface="Times New Roman"/>
                <a:cs typeface="Times New Roman"/>
              </a:rPr>
              <a:t>Simon created humor from the lives and troubles of everyday people.</a:t>
            </a:r>
            <a:r>
              <a:rPr lang="en-US" dirty="0" smtClean="0">
                <a:latin typeface="Times New Roman"/>
                <a:cs typeface="Times New Roman"/>
              </a:rPr>
              <a:t> </a:t>
            </a:r>
          </a:p>
          <a:p>
            <a:endParaRPr lang="en-US" sz="1412" dirty="0" smtClean="0">
              <a:latin typeface="Times New Roman"/>
              <a:cs typeface="Times New Roman"/>
            </a:endParaRPr>
          </a:p>
          <a:p>
            <a:r>
              <a:rPr lang="en-US" dirty="0" smtClean="0">
                <a:latin typeface="Times New Roman"/>
                <a:cs typeface="Times New Roman"/>
              </a:rPr>
              <a:t>Of </a:t>
            </a:r>
            <a:r>
              <a:rPr lang="en-US" dirty="0">
                <a:latin typeface="Times New Roman"/>
                <a:cs typeface="Times New Roman"/>
              </a:rPr>
              <a:t>Simon, actor Jack Lemmon said, “Neil has the ability to write characters — even the leading characters that we’re supposed to root for — that are absolutely flawed. They have foibles. They have faults. But, they are human beings. They are not all bad or all good; they are people we know.”</a:t>
            </a:r>
          </a:p>
          <a:p>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a:cs typeface="Times New Roman"/>
              </a:rPr>
              <a:t>Neil Simon</a:t>
            </a:r>
            <a:endParaRPr lang="en-US" dirty="0">
              <a:latin typeface="Times New Roman"/>
              <a:cs typeface="Times New Roman"/>
            </a:endParaRPr>
          </a:p>
        </p:txBody>
      </p:sp>
      <p:sp>
        <p:nvSpPr>
          <p:cNvPr id="8" name="Content Placeholder 7"/>
          <p:cNvSpPr>
            <a:spLocks noGrp="1"/>
          </p:cNvSpPr>
          <p:nvPr>
            <p:ph sz="half" idx="1"/>
          </p:nvPr>
        </p:nvSpPr>
        <p:spPr/>
        <p:txBody>
          <a:bodyPr>
            <a:normAutofit fontScale="92500" lnSpcReduction="20000"/>
          </a:bodyPr>
          <a:lstStyle/>
          <a:p>
            <a:pPr>
              <a:buNone/>
            </a:pPr>
            <a:endParaRPr lang="en-US" dirty="0">
              <a:latin typeface="Times New Roman"/>
              <a:cs typeface="Times New Roman"/>
            </a:endParaRPr>
          </a:p>
        </p:txBody>
      </p:sp>
      <p:sp>
        <p:nvSpPr>
          <p:cNvPr id="9" name="Content Placeholder 8"/>
          <p:cNvSpPr>
            <a:spLocks noGrp="1"/>
          </p:cNvSpPr>
          <p:nvPr>
            <p:ph sz="half" idx="2"/>
          </p:nvPr>
        </p:nvSpPr>
        <p:spPr>
          <a:xfrm>
            <a:off x="4648200" y="1600200"/>
            <a:ext cx="4038600" cy="5012748"/>
          </a:xfrm>
        </p:spPr>
        <p:txBody>
          <a:bodyPr>
            <a:normAutofit fontScale="92500" lnSpcReduction="20000"/>
          </a:bodyPr>
          <a:lstStyle/>
          <a:p>
            <a:r>
              <a:rPr lang="en-US" dirty="0">
                <a:latin typeface="Times New Roman"/>
                <a:cs typeface="Times New Roman"/>
              </a:rPr>
              <a:t>Paul </a:t>
            </a:r>
            <a:r>
              <a:rPr lang="en-US" dirty="0" err="1">
                <a:latin typeface="Times New Roman"/>
                <a:cs typeface="Times New Roman"/>
              </a:rPr>
              <a:t>Reiser</a:t>
            </a:r>
            <a:r>
              <a:rPr lang="en-US" dirty="0">
                <a:latin typeface="Times New Roman"/>
                <a:cs typeface="Times New Roman"/>
              </a:rPr>
              <a:t> said, “When I was a kid growing up in New York, there were only a few things you could count on with any confidence. You knew the Yankees would be playing in the Bronx; you knew the </a:t>
            </a:r>
            <a:r>
              <a:rPr lang="en-US" i="1" dirty="0">
                <a:latin typeface="Times New Roman"/>
                <a:cs typeface="Times New Roman"/>
              </a:rPr>
              <a:t>Daily News</a:t>
            </a:r>
            <a:r>
              <a:rPr lang="en-US" dirty="0">
                <a:latin typeface="Times New Roman"/>
                <a:cs typeface="Times New Roman"/>
              </a:rPr>
              <a:t> would be saying nasty things about Mayor Lindsey; and there was always going to be a Neil Simon play on Broadway. Just always. It was a staple of life.”</a:t>
            </a:r>
          </a:p>
          <a:p>
            <a:endParaRPr lang="en-US" dirty="0">
              <a:latin typeface="Times New Roman"/>
              <a:cs typeface="Times New Roman"/>
            </a:endParaRPr>
          </a:p>
        </p:txBody>
      </p:sp>
      <p:pic>
        <p:nvPicPr>
          <p:cNvPr id="10" name="Picture 9"/>
          <p:cNvPicPr>
            <a:picLocks noChangeAspect="1"/>
          </p:cNvPicPr>
          <p:nvPr/>
        </p:nvPicPr>
        <p:blipFill>
          <a:blip r:embed="rId2"/>
          <a:stretch>
            <a:fillRect/>
          </a:stretch>
        </p:blipFill>
        <p:spPr>
          <a:xfrm>
            <a:off x="747911" y="1417638"/>
            <a:ext cx="3562410" cy="49563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Lost in Yonkers</a:t>
            </a:r>
            <a:endParaRPr lang="en-US" i="1" dirty="0"/>
          </a:p>
        </p:txBody>
      </p:sp>
      <p:sp>
        <p:nvSpPr>
          <p:cNvPr id="5" name="Content Placeholder 4"/>
          <p:cNvSpPr>
            <a:spLocks noGrp="1"/>
          </p:cNvSpPr>
          <p:nvPr>
            <p:ph sz="half" idx="1"/>
          </p:nvPr>
        </p:nvSpPr>
        <p:spPr/>
        <p:txBody>
          <a:bodyPr>
            <a:normAutofit lnSpcReduction="10000"/>
          </a:bodyPr>
          <a:lstStyle/>
          <a:p>
            <a:r>
              <a:rPr lang="en-US" dirty="0" smtClean="0"/>
              <a:t>Takes place in Yonkers, NY in 1942</a:t>
            </a:r>
          </a:p>
          <a:p>
            <a:pPr marL="0" indent="0">
              <a:buNone/>
            </a:pPr>
            <a:endParaRPr lang="en-US" dirty="0"/>
          </a:p>
        </p:txBody>
      </p:sp>
      <p:sp>
        <p:nvSpPr>
          <p:cNvPr id="6" name="Content Placeholder 5"/>
          <p:cNvSpPr>
            <a:spLocks noGrp="1"/>
          </p:cNvSpPr>
          <p:nvPr>
            <p:ph sz="half" idx="2"/>
          </p:nvPr>
        </p:nvSpPr>
        <p:spPr>
          <a:xfrm>
            <a:off x="4648200" y="1600200"/>
            <a:ext cx="4038600" cy="4876800"/>
          </a:xfrm>
        </p:spPr>
        <p:txBody>
          <a:bodyPr>
            <a:normAutofit lnSpcReduction="10000"/>
          </a:bodyPr>
          <a:lstStyle/>
          <a:p>
            <a:r>
              <a:rPr lang="en-US" u="sng" dirty="0" smtClean="0"/>
              <a:t>Main characters</a:t>
            </a:r>
          </a:p>
          <a:p>
            <a:pPr lvl="1"/>
            <a:r>
              <a:rPr lang="en-US" b="1" dirty="0" smtClean="0"/>
              <a:t>Arty</a:t>
            </a:r>
            <a:r>
              <a:rPr lang="en-US" dirty="0" smtClean="0"/>
              <a:t>: 13 ½ </a:t>
            </a:r>
          </a:p>
          <a:p>
            <a:pPr lvl="1"/>
            <a:r>
              <a:rPr lang="en-US" b="1" dirty="0" smtClean="0"/>
              <a:t>Jay</a:t>
            </a:r>
            <a:r>
              <a:rPr lang="en-US" dirty="0" smtClean="0"/>
              <a:t>: almost 16</a:t>
            </a:r>
          </a:p>
          <a:p>
            <a:pPr lvl="1"/>
            <a:r>
              <a:rPr lang="en-US" b="1" dirty="0" smtClean="0"/>
              <a:t>Eddie</a:t>
            </a:r>
            <a:r>
              <a:rPr lang="en-US" dirty="0" smtClean="0"/>
              <a:t>: 40s, Arty &amp; Jay’s father</a:t>
            </a:r>
          </a:p>
          <a:p>
            <a:pPr lvl="1"/>
            <a:r>
              <a:rPr lang="en-US" b="1" dirty="0" smtClean="0"/>
              <a:t>Bella</a:t>
            </a:r>
            <a:r>
              <a:rPr lang="en-US" dirty="0" smtClean="0"/>
              <a:t>: mid 30s, A &amp; J’s </a:t>
            </a:r>
            <a:r>
              <a:rPr lang="en-US" dirty="0" smtClean="0"/>
              <a:t>aunt, “kid’s brain stuck in a woman</a:t>
            </a:r>
            <a:r>
              <a:rPr lang="en-US" dirty="0" smtClean="0"/>
              <a:t>’s body”</a:t>
            </a:r>
            <a:endParaRPr lang="en-US" dirty="0" smtClean="0"/>
          </a:p>
          <a:p>
            <a:pPr lvl="1"/>
            <a:r>
              <a:rPr lang="en-US" b="1" dirty="0" smtClean="0"/>
              <a:t>Louie</a:t>
            </a:r>
            <a:r>
              <a:rPr lang="en-US" dirty="0" smtClean="0"/>
              <a:t>: 36ish, A &amp; J uncle, may have mobster ties</a:t>
            </a:r>
          </a:p>
          <a:p>
            <a:pPr lvl="1"/>
            <a:r>
              <a:rPr lang="en-US" b="1" dirty="0" smtClean="0"/>
              <a:t>Grandma </a:t>
            </a:r>
            <a:r>
              <a:rPr lang="en-US" b="1" dirty="0" err="1" smtClean="0"/>
              <a:t>Kurnitz</a:t>
            </a:r>
            <a:r>
              <a:rPr lang="en-US" dirty="0" smtClean="0"/>
              <a:t>: 70s, owns a candy </a:t>
            </a:r>
            <a:r>
              <a:rPr lang="en-US" dirty="0" smtClean="0"/>
              <a:t>store, German immigrant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71800"/>
            <a:ext cx="4177876" cy="3276600"/>
          </a:xfrm>
          <a:prstGeom prst="rect">
            <a:avLst/>
          </a:prstGeom>
        </p:spPr>
      </p:pic>
    </p:spTree>
    <p:extLst>
      <p:ext uri="{BB962C8B-B14F-4D97-AF65-F5344CB8AC3E}">
        <p14:creationId xmlns:p14="http://schemas.microsoft.com/office/powerpoint/2010/main" val="221479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Takes place during WWII…</a:t>
            </a:r>
            <a:endParaRPr lang="en-US" dirty="0"/>
          </a:p>
        </p:txBody>
      </p:sp>
      <p:sp>
        <p:nvSpPr>
          <p:cNvPr id="11" name="Content Placeholder 10"/>
          <p:cNvSpPr>
            <a:spLocks noGrp="1"/>
          </p:cNvSpPr>
          <p:nvPr>
            <p:ph sz="half" idx="1"/>
          </p:nvPr>
        </p:nvSpPr>
        <p:spPr>
          <a:xfrm>
            <a:off x="457200" y="1600200"/>
            <a:ext cx="4038600" cy="4953000"/>
          </a:xfrm>
        </p:spPr>
        <p:txBody>
          <a:bodyPr>
            <a:normAutofit lnSpcReduction="10000"/>
          </a:bodyPr>
          <a:lstStyle/>
          <a:p>
            <a:r>
              <a:rPr lang="en-US" dirty="0" smtClean="0"/>
              <a:t>WW II was the focus</a:t>
            </a:r>
          </a:p>
          <a:p>
            <a:r>
              <a:rPr lang="en-US" dirty="0" smtClean="0"/>
              <a:t>Things were rationed to make sure everyone had enough</a:t>
            </a:r>
          </a:p>
          <a:p>
            <a:r>
              <a:rPr lang="en-US" dirty="0" smtClean="0"/>
              <a:t>Jeep, Slinky, Velcro, Tupperware, Frisbee introduced</a:t>
            </a:r>
          </a:p>
          <a:p>
            <a:r>
              <a:rPr lang="en-US" dirty="0" smtClean="0"/>
              <a:t>Everything was geared towards anti-Japanese and anti-German</a:t>
            </a:r>
          </a:p>
          <a:p>
            <a:r>
              <a:rPr lang="en-US" sz="1600" dirty="0" smtClean="0"/>
              <a:t>Taken from </a:t>
            </a:r>
            <a:r>
              <a:rPr lang="en-US" sz="1600" dirty="0" err="1" smtClean="0"/>
              <a:t>retrowaste</a:t>
            </a:r>
            <a:r>
              <a:rPr lang="en-US" sz="1600" dirty="0" smtClean="0"/>
              <a:t>.  </a:t>
            </a:r>
            <a:r>
              <a:rPr lang="en-US" sz="1600" dirty="0" smtClean="0">
                <a:hlinkClick r:id="rId2"/>
              </a:rPr>
              <a:t>www.retroswaste.com/1940s/</a:t>
            </a:r>
            <a:r>
              <a:rPr lang="en-US" sz="1600" dirty="0" smtClean="0"/>
              <a:t>.  12 Feb. 2015.  Web</a:t>
            </a:r>
            <a:endParaRPr lang="en-US" sz="1600"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43100"/>
            <a:ext cx="4038600" cy="4038600"/>
          </a:xfrm>
        </p:spPr>
      </p:pic>
    </p:spTree>
    <p:extLst>
      <p:ext uri="{BB962C8B-B14F-4D97-AF65-F5344CB8AC3E}">
        <p14:creationId xmlns:p14="http://schemas.microsoft.com/office/powerpoint/2010/main" val="232798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WWII</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4114800"/>
            <a:ext cx="1989889" cy="2544763"/>
          </a:xfrm>
        </p:spPr>
      </p:pic>
      <p:sp>
        <p:nvSpPr>
          <p:cNvPr id="4" name="Content Placeholder 3"/>
          <p:cNvSpPr>
            <a:spLocks noGrp="1"/>
          </p:cNvSpPr>
          <p:nvPr>
            <p:ph sz="half" idx="2"/>
          </p:nvPr>
        </p:nvSpPr>
        <p:spPr>
          <a:xfrm>
            <a:off x="4648200" y="1600200"/>
            <a:ext cx="4038600" cy="4953000"/>
          </a:xfrm>
        </p:spPr>
        <p:txBody>
          <a:bodyPr>
            <a:normAutofit/>
          </a:bodyPr>
          <a:lstStyle/>
          <a:p>
            <a:r>
              <a:rPr lang="en-US" dirty="0" smtClean="0"/>
              <a:t>Jazz (Louis Armstrong &amp; Ella Fitzgerald)</a:t>
            </a:r>
          </a:p>
          <a:p>
            <a:r>
              <a:rPr lang="en-US" dirty="0" smtClean="0"/>
              <a:t>Radio listening, although a lot of music censored so was mostly talk radio</a:t>
            </a:r>
          </a:p>
          <a:p>
            <a:r>
              <a:rPr lang="en-US" dirty="0" smtClean="0"/>
              <a:t>Movies – </a:t>
            </a:r>
            <a:r>
              <a:rPr lang="en-US" i="1" dirty="0" smtClean="0"/>
              <a:t>Casablanca, Grapes of Wrath</a:t>
            </a:r>
            <a:r>
              <a:rPr lang="en-US" dirty="0" smtClean="0"/>
              <a:t>; Movie stars – Jimmy Stewart, Abbott &amp; Costello</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200400"/>
            <a:ext cx="2494919" cy="3657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668" y="1032387"/>
            <a:ext cx="3331464" cy="2216638"/>
          </a:xfrm>
          <a:prstGeom prst="rect">
            <a:avLst/>
          </a:prstGeom>
        </p:spPr>
      </p:pic>
    </p:spTree>
    <p:extLst>
      <p:ext uri="{BB962C8B-B14F-4D97-AF65-F5344CB8AC3E}">
        <p14:creationId xmlns:p14="http://schemas.microsoft.com/office/powerpoint/2010/main" val="214777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40s fashion and cars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318361"/>
            <a:ext cx="3303435" cy="24891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10040" y="4267200"/>
            <a:ext cx="2300560" cy="230482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143000"/>
            <a:ext cx="4267200" cy="28398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267200"/>
            <a:ext cx="4476750" cy="2238375"/>
          </a:xfrm>
          <a:prstGeom prst="rect">
            <a:avLst/>
          </a:prstGeom>
        </p:spPr>
      </p:pic>
    </p:spTree>
    <p:extLst>
      <p:ext uri="{BB962C8B-B14F-4D97-AF65-F5344CB8AC3E}">
        <p14:creationId xmlns:p14="http://schemas.microsoft.com/office/powerpoint/2010/main" val="423534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Film</a:t>
            </a:r>
            <a:endParaRPr lang="en-US" dirty="0"/>
          </a:p>
        </p:txBody>
      </p:sp>
      <p:sp>
        <p:nvSpPr>
          <p:cNvPr id="3" name="Content Placeholder 2"/>
          <p:cNvSpPr>
            <a:spLocks noGrp="1"/>
          </p:cNvSpPr>
          <p:nvPr>
            <p:ph sz="half" idx="1"/>
          </p:nvPr>
        </p:nvSpPr>
        <p:spPr/>
        <p:txBody>
          <a:bodyPr/>
          <a:lstStyle/>
          <a:p>
            <a:r>
              <a:rPr lang="en-US" dirty="0">
                <a:hlinkClick r:id="rId2"/>
              </a:rPr>
              <a:t>https://www.youtube.com/watch?v=</a:t>
            </a:r>
            <a:r>
              <a:rPr lang="en-US" dirty="0" smtClean="0">
                <a:hlinkClick r:id="rId2"/>
              </a:rPr>
              <a:t>cgGdgxAcaLI</a:t>
            </a:r>
            <a:endParaRPr lang="en-US" smtClean="0"/>
          </a:p>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6139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a:cs typeface="Times New Roman"/>
              </a:rPr>
              <a:t>Neil Simon</a:t>
            </a:r>
            <a:endParaRPr lang="en-US" dirty="0">
              <a:latin typeface="Times New Roman"/>
              <a:cs typeface="Times New Roman"/>
            </a:endParaRPr>
          </a:p>
        </p:txBody>
      </p:sp>
      <p:pic>
        <p:nvPicPr>
          <p:cNvPr id="10" name="Content Placeholder 9" descr="Works of Neil Simon.jpg"/>
          <p:cNvPicPr>
            <a:picLocks noGrp="1" noChangeAspect="1"/>
          </p:cNvPicPr>
          <p:nvPr>
            <p:ph sz="half" idx="1"/>
          </p:nvPr>
        </p:nvPicPr>
        <p:blipFill>
          <a:blip r:embed="rId2"/>
          <a:srcRect l="-6046" r="-6046"/>
          <a:stretch>
            <a:fillRect/>
          </a:stretch>
        </p:blipFill>
        <p:spPr/>
      </p:pic>
      <p:sp>
        <p:nvSpPr>
          <p:cNvPr id="9" name="Content Placeholder 8"/>
          <p:cNvSpPr>
            <a:spLocks noGrp="1"/>
          </p:cNvSpPr>
          <p:nvPr>
            <p:ph sz="half" idx="2"/>
          </p:nvPr>
        </p:nvSpPr>
        <p:spPr/>
        <p:txBody>
          <a:bodyPr>
            <a:normAutofit/>
          </a:bodyPr>
          <a:lstStyle/>
          <a:p>
            <a:r>
              <a:rPr lang="en-US" dirty="0">
                <a:latin typeface="Times New Roman"/>
                <a:cs typeface="Times New Roman"/>
              </a:rPr>
              <a:t>Born in the Bronx on July 4, 1927</a:t>
            </a:r>
          </a:p>
          <a:p>
            <a:r>
              <a:rPr lang="en-US" dirty="0">
                <a:latin typeface="Times New Roman"/>
                <a:cs typeface="Times New Roman"/>
              </a:rPr>
              <a:t>Full Name: Marvin Neil Simon</a:t>
            </a:r>
          </a:p>
          <a:p>
            <a:r>
              <a:rPr lang="en-US" dirty="0">
                <a:latin typeface="Times New Roman"/>
                <a:cs typeface="Times New Roman"/>
              </a:rPr>
              <a:t>Grew up in Manhattan</a:t>
            </a:r>
          </a:p>
          <a:p>
            <a:r>
              <a:rPr lang="en-US" dirty="0">
                <a:latin typeface="Times New Roman"/>
                <a:cs typeface="Times New Roman"/>
              </a:rPr>
              <a:t>For a short time attended NYU and the University of </a:t>
            </a:r>
            <a:r>
              <a:rPr lang="en-US" dirty="0" smtClean="0">
                <a:latin typeface="Times New Roman"/>
                <a:cs typeface="Times New Roman"/>
              </a:rPr>
              <a:t>Denver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latin typeface="Times New Roman"/>
                <a:cs typeface="Times New Roman"/>
              </a:rPr>
              <a:t>Neil Simon</a:t>
            </a:r>
            <a:endParaRPr lang="en-US" dirty="0"/>
          </a:p>
        </p:txBody>
      </p:sp>
      <p:sp>
        <p:nvSpPr>
          <p:cNvPr id="12" name="Content Placeholder 11"/>
          <p:cNvSpPr>
            <a:spLocks noGrp="1"/>
          </p:cNvSpPr>
          <p:nvPr>
            <p:ph sz="half" idx="1"/>
          </p:nvPr>
        </p:nvSpPr>
        <p:spPr/>
        <p:txBody>
          <a:bodyPr>
            <a:normAutofit fontScale="70000" lnSpcReduction="20000"/>
          </a:bodyPr>
          <a:lstStyle/>
          <a:p>
            <a:endParaRPr lang="en-US"/>
          </a:p>
        </p:txBody>
      </p:sp>
      <p:sp>
        <p:nvSpPr>
          <p:cNvPr id="13" name="Content Placeholder 12"/>
          <p:cNvSpPr>
            <a:spLocks noGrp="1"/>
          </p:cNvSpPr>
          <p:nvPr>
            <p:ph sz="half" idx="2"/>
          </p:nvPr>
        </p:nvSpPr>
        <p:spPr/>
        <p:txBody>
          <a:bodyPr>
            <a:normAutofit fontScale="70000" lnSpcReduction="20000"/>
          </a:bodyPr>
          <a:lstStyle/>
          <a:p>
            <a:r>
              <a:rPr lang="en-US" dirty="0" smtClean="0">
                <a:latin typeface="Times New Roman"/>
                <a:cs typeface="Times New Roman"/>
              </a:rPr>
              <a:t>1940s he worked as a newspaper editor and then as a radio scriptwriter, learning conciseness.</a:t>
            </a:r>
          </a:p>
          <a:p>
            <a:endParaRPr lang="en-US" dirty="0" smtClean="0">
              <a:latin typeface="Times New Roman"/>
              <a:cs typeface="Times New Roman"/>
            </a:endParaRPr>
          </a:p>
          <a:p>
            <a:r>
              <a:rPr lang="en-US" dirty="0" smtClean="0">
                <a:latin typeface="Times New Roman"/>
                <a:cs typeface="Times New Roman"/>
              </a:rPr>
              <a:t>1950s wrote for </a:t>
            </a:r>
            <a:r>
              <a:rPr lang="en-US" i="1" dirty="0" smtClean="0">
                <a:latin typeface="Times New Roman"/>
                <a:cs typeface="Times New Roman"/>
              </a:rPr>
              <a:t>Your Show of Shows</a:t>
            </a:r>
            <a:r>
              <a:rPr lang="en-US" dirty="0" smtClean="0">
                <a:latin typeface="Times New Roman"/>
                <a:cs typeface="Times New Roman"/>
              </a:rPr>
              <a:t>, a landmark live television comedy series, working with some of the best comedic writers of the day, including Woody Allen. Simon attributes this collaboration as the experience most influential to his writing.</a:t>
            </a:r>
          </a:p>
          <a:p>
            <a:endParaRPr lang="en-US" dirty="0" smtClean="0">
              <a:latin typeface="Times New Roman"/>
              <a:cs typeface="Times New Roman"/>
            </a:endParaRPr>
          </a:p>
          <a:p>
            <a:r>
              <a:rPr lang="en-US" dirty="0" smtClean="0">
                <a:latin typeface="Times New Roman"/>
                <a:cs typeface="Times New Roman"/>
              </a:rPr>
              <a:t>1960s began concentrating on writing plays for Broadway.</a:t>
            </a:r>
          </a:p>
        </p:txBody>
      </p:sp>
      <p:pic>
        <p:nvPicPr>
          <p:cNvPr id="22" name="Picture 21"/>
          <p:cNvPicPr>
            <a:picLocks noChangeAspect="1"/>
          </p:cNvPicPr>
          <p:nvPr/>
        </p:nvPicPr>
        <p:blipFill>
          <a:blip r:embed="rId2"/>
          <a:stretch>
            <a:fillRect/>
          </a:stretch>
        </p:blipFill>
        <p:spPr>
          <a:xfrm>
            <a:off x="1065857" y="1520193"/>
            <a:ext cx="3076787" cy="46059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The Works of Neil Simon</a:t>
            </a:r>
            <a:endParaRPr lang="en-US" dirty="0">
              <a:latin typeface="Times New Roman"/>
              <a:cs typeface="Times New Roman"/>
            </a:endParaRPr>
          </a:p>
        </p:txBody>
      </p:sp>
      <p:sp>
        <p:nvSpPr>
          <p:cNvPr id="13" name="Text Placeholder 12"/>
          <p:cNvSpPr>
            <a:spLocks noGrp="1"/>
          </p:cNvSpPr>
          <p:nvPr>
            <p:ph type="body" idx="1"/>
          </p:nvPr>
        </p:nvSpPr>
        <p:spPr>
          <a:xfrm>
            <a:off x="457200" y="1535113"/>
            <a:ext cx="4040188" cy="411355"/>
          </a:xfrm>
        </p:spPr>
        <p:txBody>
          <a:bodyPr>
            <a:normAutofit fontScale="92500" lnSpcReduction="10000"/>
          </a:bodyPr>
          <a:lstStyle/>
          <a:p>
            <a:r>
              <a:rPr lang="en-US" dirty="0" smtClean="0">
                <a:latin typeface="Times New Roman"/>
                <a:cs typeface="Times New Roman"/>
              </a:rPr>
              <a:t>Plays</a:t>
            </a:r>
            <a:endParaRPr lang="en-US" dirty="0">
              <a:latin typeface="Times New Roman"/>
              <a:cs typeface="Times New Roman"/>
            </a:endParaRPr>
          </a:p>
        </p:txBody>
      </p:sp>
      <p:sp>
        <p:nvSpPr>
          <p:cNvPr id="14" name="Content Placeholder 13"/>
          <p:cNvSpPr>
            <a:spLocks noGrp="1"/>
          </p:cNvSpPr>
          <p:nvPr>
            <p:ph sz="half" idx="2"/>
          </p:nvPr>
        </p:nvSpPr>
        <p:spPr>
          <a:xfrm>
            <a:off x="457200" y="1946468"/>
            <a:ext cx="4040188" cy="4179695"/>
          </a:xfrm>
        </p:spPr>
        <p:txBody>
          <a:bodyPr>
            <a:normAutofit fontScale="62500" lnSpcReduction="20000"/>
          </a:bodyPr>
          <a:lstStyle/>
          <a:p>
            <a:r>
              <a:rPr lang="en-US" i="1" dirty="0">
                <a:latin typeface="Times New Roman"/>
                <a:cs typeface="Times New Roman"/>
              </a:rPr>
              <a:t>Come Blow Your Horn </a:t>
            </a:r>
            <a:r>
              <a:rPr lang="en-US" dirty="0">
                <a:latin typeface="Times New Roman"/>
                <a:cs typeface="Times New Roman"/>
              </a:rPr>
              <a:t>(1961)</a:t>
            </a:r>
          </a:p>
          <a:p>
            <a:r>
              <a:rPr lang="en-US" i="1" dirty="0">
                <a:latin typeface="Times New Roman"/>
                <a:cs typeface="Times New Roman"/>
              </a:rPr>
              <a:t>Little Me </a:t>
            </a:r>
            <a:r>
              <a:rPr lang="en-US" dirty="0">
                <a:latin typeface="Times New Roman"/>
                <a:cs typeface="Times New Roman"/>
              </a:rPr>
              <a:t>(1962)</a:t>
            </a:r>
          </a:p>
          <a:p>
            <a:r>
              <a:rPr lang="en-US" i="1" dirty="0">
                <a:latin typeface="Times New Roman"/>
                <a:cs typeface="Times New Roman"/>
              </a:rPr>
              <a:t>Barefoot in the Park </a:t>
            </a:r>
            <a:r>
              <a:rPr lang="en-US" dirty="0">
                <a:latin typeface="Times New Roman"/>
                <a:cs typeface="Times New Roman"/>
              </a:rPr>
              <a:t>(1963)</a:t>
            </a:r>
          </a:p>
          <a:p>
            <a:r>
              <a:rPr lang="en-US" i="1" dirty="0">
                <a:latin typeface="Times New Roman"/>
                <a:cs typeface="Times New Roman"/>
              </a:rPr>
              <a:t>The Odd Couple </a:t>
            </a:r>
            <a:r>
              <a:rPr lang="en-US" dirty="0">
                <a:latin typeface="Times New Roman"/>
                <a:cs typeface="Times New Roman"/>
              </a:rPr>
              <a:t>(1965)</a:t>
            </a:r>
          </a:p>
          <a:p>
            <a:r>
              <a:rPr lang="en-US" i="1" dirty="0">
                <a:latin typeface="Times New Roman"/>
                <a:cs typeface="Times New Roman"/>
              </a:rPr>
              <a:t>Sweet Charity </a:t>
            </a:r>
            <a:r>
              <a:rPr lang="en-US" dirty="0">
                <a:latin typeface="Times New Roman"/>
                <a:cs typeface="Times New Roman"/>
              </a:rPr>
              <a:t>(1966)</a:t>
            </a:r>
          </a:p>
          <a:p>
            <a:r>
              <a:rPr lang="en-US" i="1" dirty="0">
                <a:latin typeface="Times New Roman"/>
                <a:cs typeface="Times New Roman"/>
              </a:rPr>
              <a:t>The Star-Spangled Girl </a:t>
            </a:r>
            <a:r>
              <a:rPr lang="en-US" dirty="0">
                <a:latin typeface="Times New Roman"/>
                <a:cs typeface="Times New Roman"/>
              </a:rPr>
              <a:t>(1966)</a:t>
            </a:r>
          </a:p>
          <a:p>
            <a:r>
              <a:rPr lang="en-US" i="1" dirty="0">
                <a:latin typeface="Times New Roman"/>
                <a:cs typeface="Times New Roman"/>
              </a:rPr>
              <a:t>Plaza Suite</a:t>
            </a:r>
            <a:r>
              <a:rPr lang="en-US" dirty="0">
                <a:latin typeface="Times New Roman"/>
                <a:cs typeface="Times New Roman"/>
              </a:rPr>
              <a:t> (1968)</a:t>
            </a:r>
          </a:p>
          <a:p>
            <a:r>
              <a:rPr lang="en-US" i="1" dirty="0">
                <a:latin typeface="Times New Roman"/>
                <a:cs typeface="Times New Roman"/>
              </a:rPr>
              <a:t>Promises, Promises </a:t>
            </a:r>
            <a:r>
              <a:rPr lang="en-US" dirty="0">
                <a:latin typeface="Times New Roman"/>
                <a:cs typeface="Times New Roman"/>
              </a:rPr>
              <a:t>(1968)</a:t>
            </a:r>
          </a:p>
          <a:p>
            <a:r>
              <a:rPr lang="en-US" i="1" dirty="0">
                <a:latin typeface="Times New Roman"/>
                <a:cs typeface="Times New Roman"/>
              </a:rPr>
              <a:t>The Last of the Red Hot Lovers </a:t>
            </a:r>
            <a:r>
              <a:rPr lang="en-US" dirty="0">
                <a:latin typeface="Times New Roman"/>
                <a:cs typeface="Times New Roman"/>
              </a:rPr>
              <a:t>(1969)</a:t>
            </a:r>
          </a:p>
          <a:p>
            <a:r>
              <a:rPr lang="en-US" i="1" dirty="0">
                <a:latin typeface="Times New Roman"/>
                <a:cs typeface="Times New Roman"/>
              </a:rPr>
              <a:t>The Gingerbread Lady </a:t>
            </a:r>
            <a:r>
              <a:rPr lang="en-US" dirty="0">
                <a:latin typeface="Times New Roman"/>
                <a:cs typeface="Times New Roman"/>
              </a:rPr>
              <a:t>(1970)</a:t>
            </a:r>
          </a:p>
          <a:p>
            <a:r>
              <a:rPr lang="en-US" i="1" dirty="0">
                <a:latin typeface="Times New Roman"/>
                <a:cs typeface="Times New Roman"/>
              </a:rPr>
              <a:t>The Prisoner of Second Avenue </a:t>
            </a:r>
            <a:r>
              <a:rPr lang="en-US" dirty="0">
                <a:latin typeface="Times New Roman"/>
                <a:cs typeface="Times New Roman"/>
              </a:rPr>
              <a:t>(1971)</a:t>
            </a:r>
          </a:p>
          <a:p>
            <a:r>
              <a:rPr lang="en-US" i="1" dirty="0">
                <a:latin typeface="Times New Roman"/>
                <a:cs typeface="Times New Roman"/>
              </a:rPr>
              <a:t>The Sunshine Boys </a:t>
            </a:r>
            <a:r>
              <a:rPr lang="en-US" dirty="0">
                <a:latin typeface="Times New Roman"/>
                <a:cs typeface="Times New Roman"/>
              </a:rPr>
              <a:t>(1972)</a:t>
            </a:r>
          </a:p>
          <a:p>
            <a:r>
              <a:rPr lang="en-US" sz="3200" i="1" dirty="0">
                <a:solidFill>
                  <a:srgbClr val="FF0000"/>
                </a:solidFill>
                <a:latin typeface="Times New Roman"/>
                <a:cs typeface="Times New Roman"/>
              </a:rPr>
              <a:t>The Good Doctor </a:t>
            </a:r>
            <a:r>
              <a:rPr lang="en-US" sz="3200" dirty="0">
                <a:solidFill>
                  <a:srgbClr val="FF0000"/>
                </a:solidFill>
                <a:latin typeface="Times New Roman"/>
                <a:cs typeface="Times New Roman"/>
              </a:rPr>
              <a:t>(1973</a:t>
            </a:r>
            <a:r>
              <a:rPr lang="en-US" sz="3200" dirty="0" smtClean="0">
                <a:solidFill>
                  <a:srgbClr val="FF0000"/>
                </a:solidFill>
                <a:latin typeface="Times New Roman"/>
                <a:cs typeface="Times New Roman"/>
              </a:rPr>
              <a:t>)</a:t>
            </a:r>
          </a:p>
          <a:p>
            <a:r>
              <a:rPr lang="en-US" i="1" dirty="0">
                <a:latin typeface="Times New Roman"/>
                <a:cs typeface="Times New Roman"/>
              </a:rPr>
              <a:t>God’s Favorite </a:t>
            </a:r>
            <a:r>
              <a:rPr lang="en-US" dirty="0">
                <a:latin typeface="Times New Roman"/>
                <a:cs typeface="Times New Roman"/>
              </a:rPr>
              <a:t>(1974)</a:t>
            </a:r>
          </a:p>
          <a:p>
            <a:r>
              <a:rPr lang="en-US" i="1" dirty="0">
                <a:latin typeface="Times New Roman"/>
                <a:cs typeface="Times New Roman"/>
              </a:rPr>
              <a:t>California Suite </a:t>
            </a:r>
            <a:r>
              <a:rPr lang="en-US" dirty="0">
                <a:latin typeface="Times New Roman"/>
                <a:cs typeface="Times New Roman"/>
              </a:rPr>
              <a:t>(1976)</a:t>
            </a:r>
          </a:p>
          <a:p>
            <a:r>
              <a:rPr lang="en-US" i="1" dirty="0">
                <a:latin typeface="Times New Roman"/>
                <a:cs typeface="Times New Roman"/>
              </a:rPr>
              <a:t>They’re Playing Our Song </a:t>
            </a:r>
            <a:r>
              <a:rPr lang="en-US" dirty="0">
                <a:latin typeface="Times New Roman"/>
                <a:cs typeface="Times New Roman"/>
              </a:rPr>
              <a:t>(1979</a:t>
            </a:r>
            <a:r>
              <a:rPr lang="en-US" dirty="0" smtClean="0">
                <a:latin typeface="Times New Roman"/>
                <a:cs typeface="Times New Roman"/>
              </a:rPr>
              <a:t>)</a:t>
            </a:r>
            <a:endParaRPr lang="en-US" dirty="0">
              <a:latin typeface="Times New Roman"/>
              <a:cs typeface="Times New Roman"/>
            </a:endParaRPr>
          </a:p>
        </p:txBody>
      </p:sp>
      <p:sp>
        <p:nvSpPr>
          <p:cNvPr id="15" name="Text Placeholder 14"/>
          <p:cNvSpPr>
            <a:spLocks noGrp="1"/>
          </p:cNvSpPr>
          <p:nvPr>
            <p:ph type="body" sz="quarter" idx="3"/>
          </p:nvPr>
        </p:nvSpPr>
        <p:spPr>
          <a:xfrm>
            <a:off x="4645025" y="1535113"/>
            <a:ext cx="4041775" cy="411355"/>
          </a:xfrm>
        </p:spPr>
        <p:txBody>
          <a:bodyPr>
            <a:normAutofit fontScale="92500" lnSpcReduction="10000"/>
          </a:bodyPr>
          <a:lstStyle/>
          <a:p>
            <a:r>
              <a:rPr lang="en-US" dirty="0" smtClean="0">
                <a:latin typeface="Times New Roman"/>
                <a:cs typeface="Times New Roman"/>
              </a:rPr>
              <a:t>Plays</a:t>
            </a:r>
            <a:endParaRPr lang="en-US" dirty="0">
              <a:latin typeface="Times New Roman"/>
              <a:cs typeface="Times New Roman"/>
            </a:endParaRPr>
          </a:p>
        </p:txBody>
      </p:sp>
      <p:sp>
        <p:nvSpPr>
          <p:cNvPr id="16" name="Content Placeholder 15"/>
          <p:cNvSpPr>
            <a:spLocks noGrp="1"/>
          </p:cNvSpPr>
          <p:nvPr>
            <p:ph sz="quarter" idx="4"/>
          </p:nvPr>
        </p:nvSpPr>
        <p:spPr>
          <a:xfrm>
            <a:off x="4645025" y="1946468"/>
            <a:ext cx="4041775" cy="4179695"/>
          </a:xfrm>
        </p:spPr>
        <p:txBody>
          <a:bodyPr>
            <a:normAutofit fontScale="62500" lnSpcReduction="20000"/>
          </a:bodyPr>
          <a:lstStyle/>
          <a:p>
            <a:r>
              <a:rPr lang="en-US" i="1" dirty="0" smtClean="0">
                <a:latin typeface="Times New Roman"/>
                <a:cs typeface="Times New Roman"/>
              </a:rPr>
              <a:t>I Ought to Be in Pictures </a:t>
            </a:r>
            <a:r>
              <a:rPr lang="en-US" dirty="0" smtClean="0">
                <a:latin typeface="Times New Roman"/>
                <a:cs typeface="Times New Roman"/>
              </a:rPr>
              <a:t>(1980)</a:t>
            </a:r>
          </a:p>
          <a:p>
            <a:r>
              <a:rPr lang="en-US" i="1" dirty="0" smtClean="0">
                <a:latin typeface="Times New Roman"/>
                <a:cs typeface="Times New Roman"/>
              </a:rPr>
              <a:t>Fools </a:t>
            </a:r>
            <a:r>
              <a:rPr lang="en-US" dirty="0" smtClean="0">
                <a:latin typeface="Times New Roman"/>
                <a:cs typeface="Times New Roman"/>
              </a:rPr>
              <a:t>(1981)</a:t>
            </a:r>
          </a:p>
          <a:p>
            <a:r>
              <a:rPr lang="en-US" i="1" dirty="0" smtClean="0">
                <a:latin typeface="Times New Roman"/>
                <a:cs typeface="Times New Roman"/>
              </a:rPr>
              <a:t>Brighton </a:t>
            </a:r>
            <a:r>
              <a:rPr lang="en-US" i="1" dirty="0">
                <a:latin typeface="Times New Roman"/>
                <a:cs typeface="Times New Roman"/>
              </a:rPr>
              <a:t>Beach Memoirs </a:t>
            </a:r>
            <a:r>
              <a:rPr lang="en-US" dirty="0">
                <a:latin typeface="Times New Roman"/>
                <a:cs typeface="Times New Roman"/>
              </a:rPr>
              <a:t>(1983)</a:t>
            </a:r>
          </a:p>
          <a:p>
            <a:r>
              <a:rPr lang="en-US" i="1" dirty="0">
                <a:latin typeface="Times New Roman"/>
                <a:cs typeface="Times New Roman"/>
              </a:rPr>
              <a:t>Biloxi Blues </a:t>
            </a:r>
            <a:r>
              <a:rPr lang="en-US" dirty="0">
                <a:latin typeface="Times New Roman"/>
                <a:cs typeface="Times New Roman"/>
              </a:rPr>
              <a:t>(1985)</a:t>
            </a:r>
          </a:p>
          <a:p>
            <a:r>
              <a:rPr lang="en-US" i="1" dirty="0">
                <a:latin typeface="Times New Roman"/>
                <a:cs typeface="Times New Roman"/>
              </a:rPr>
              <a:t>The Female Odd Couple </a:t>
            </a:r>
            <a:r>
              <a:rPr lang="en-US" dirty="0">
                <a:latin typeface="Times New Roman"/>
                <a:cs typeface="Times New Roman"/>
              </a:rPr>
              <a:t>(1986)</a:t>
            </a:r>
          </a:p>
          <a:p>
            <a:r>
              <a:rPr lang="en-US" i="1" dirty="0">
                <a:latin typeface="Times New Roman"/>
                <a:cs typeface="Times New Roman"/>
              </a:rPr>
              <a:t>Broadway Bound </a:t>
            </a:r>
            <a:r>
              <a:rPr lang="en-US" dirty="0">
                <a:latin typeface="Times New Roman"/>
                <a:cs typeface="Times New Roman"/>
              </a:rPr>
              <a:t>(1986)</a:t>
            </a:r>
          </a:p>
          <a:p>
            <a:r>
              <a:rPr lang="en-US" i="1" dirty="0">
                <a:latin typeface="Times New Roman"/>
                <a:cs typeface="Times New Roman"/>
              </a:rPr>
              <a:t>Rumors </a:t>
            </a:r>
            <a:r>
              <a:rPr lang="en-US" dirty="0">
                <a:latin typeface="Times New Roman"/>
                <a:cs typeface="Times New Roman"/>
              </a:rPr>
              <a:t>(1988)</a:t>
            </a:r>
          </a:p>
          <a:p>
            <a:r>
              <a:rPr lang="en-US" i="1" dirty="0">
                <a:latin typeface="Times New Roman"/>
                <a:cs typeface="Times New Roman"/>
              </a:rPr>
              <a:t>Lost in Yonkers</a:t>
            </a:r>
            <a:r>
              <a:rPr lang="en-US" dirty="0">
                <a:latin typeface="Times New Roman"/>
                <a:cs typeface="Times New Roman"/>
              </a:rPr>
              <a:t> (1991)</a:t>
            </a:r>
          </a:p>
          <a:p>
            <a:r>
              <a:rPr lang="en-US" i="1" dirty="0">
                <a:latin typeface="Times New Roman"/>
                <a:cs typeface="Times New Roman"/>
              </a:rPr>
              <a:t>Jake’s Women </a:t>
            </a:r>
            <a:r>
              <a:rPr lang="en-US" dirty="0">
                <a:latin typeface="Times New Roman"/>
                <a:cs typeface="Times New Roman"/>
              </a:rPr>
              <a:t>(1992)</a:t>
            </a:r>
          </a:p>
          <a:p>
            <a:r>
              <a:rPr lang="en-US" i="1" dirty="0">
                <a:latin typeface="Times New Roman"/>
                <a:cs typeface="Times New Roman"/>
              </a:rPr>
              <a:t>The Goodbye Girl </a:t>
            </a:r>
            <a:r>
              <a:rPr lang="en-US" dirty="0">
                <a:latin typeface="Times New Roman"/>
                <a:cs typeface="Times New Roman"/>
              </a:rPr>
              <a:t>(1993)</a:t>
            </a:r>
          </a:p>
          <a:p>
            <a:r>
              <a:rPr lang="en-US" i="1" dirty="0">
                <a:latin typeface="Times New Roman"/>
                <a:cs typeface="Times New Roman"/>
              </a:rPr>
              <a:t>Laughter in the 23</a:t>
            </a:r>
            <a:r>
              <a:rPr lang="en-US" i="1" baseline="30000" dirty="0">
                <a:latin typeface="Times New Roman"/>
                <a:cs typeface="Times New Roman"/>
              </a:rPr>
              <a:t>rd</a:t>
            </a:r>
            <a:r>
              <a:rPr lang="en-US" i="1" dirty="0">
                <a:latin typeface="Times New Roman"/>
                <a:cs typeface="Times New Roman"/>
              </a:rPr>
              <a:t> Floor </a:t>
            </a:r>
            <a:r>
              <a:rPr lang="en-US" dirty="0">
                <a:latin typeface="Times New Roman"/>
                <a:cs typeface="Times New Roman"/>
              </a:rPr>
              <a:t>(1993)</a:t>
            </a:r>
          </a:p>
          <a:p>
            <a:r>
              <a:rPr lang="en-US" i="1" dirty="0">
                <a:latin typeface="Times New Roman"/>
                <a:cs typeface="Times New Roman"/>
              </a:rPr>
              <a:t>London Suite </a:t>
            </a:r>
            <a:r>
              <a:rPr lang="en-US" dirty="0">
                <a:latin typeface="Times New Roman"/>
                <a:cs typeface="Times New Roman"/>
              </a:rPr>
              <a:t>(1995)</a:t>
            </a:r>
          </a:p>
          <a:p>
            <a:r>
              <a:rPr lang="en-US" i="1" dirty="0">
                <a:latin typeface="Times New Roman"/>
                <a:cs typeface="Times New Roman"/>
              </a:rPr>
              <a:t>Proposals </a:t>
            </a:r>
            <a:r>
              <a:rPr lang="en-US" dirty="0">
                <a:latin typeface="Times New Roman"/>
                <a:cs typeface="Times New Roman"/>
              </a:rPr>
              <a:t>(1997)</a:t>
            </a:r>
          </a:p>
          <a:p>
            <a:r>
              <a:rPr lang="en-US" i="1" dirty="0">
                <a:latin typeface="Times New Roman"/>
                <a:cs typeface="Times New Roman"/>
              </a:rPr>
              <a:t>The Dinner Party </a:t>
            </a:r>
            <a:r>
              <a:rPr lang="en-US" dirty="0">
                <a:latin typeface="Times New Roman"/>
                <a:cs typeface="Times New Roman"/>
              </a:rPr>
              <a:t>(2000)</a:t>
            </a:r>
          </a:p>
          <a:p>
            <a:r>
              <a:rPr lang="en-US" i="1" dirty="0">
                <a:latin typeface="Times New Roman"/>
                <a:cs typeface="Times New Roman"/>
              </a:rPr>
              <a:t>45 Seconds to Broadway </a:t>
            </a:r>
            <a:r>
              <a:rPr lang="en-US" dirty="0">
                <a:latin typeface="Times New Roman"/>
                <a:cs typeface="Times New Roman"/>
              </a:rPr>
              <a:t>(2001)</a:t>
            </a:r>
          </a:p>
          <a:p>
            <a:r>
              <a:rPr lang="en-US" i="1" dirty="0">
                <a:latin typeface="Times New Roman"/>
                <a:cs typeface="Times New Roman"/>
              </a:rPr>
              <a:t>Rose’s Dilemma </a:t>
            </a:r>
            <a:r>
              <a:rPr lang="en-US" dirty="0">
                <a:latin typeface="Times New Roman"/>
                <a:cs typeface="Times New Roman"/>
              </a:rPr>
              <a:t>(2003)</a:t>
            </a:r>
          </a:p>
          <a:p>
            <a:r>
              <a:rPr lang="en-US" i="1" dirty="0">
                <a:latin typeface="Times New Roman"/>
                <a:cs typeface="Times New Roman"/>
              </a:rPr>
              <a:t>Oscar and Felix: A New Look at the Odd Couple </a:t>
            </a:r>
            <a:r>
              <a:rPr lang="en-US" dirty="0">
                <a:latin typeface="Times New Roman"/>
                <a:cs typeface="Times New Roman"/>
              </a:rPr>
              <a:t>(2004</a:t>
            </a:r>
            <a:r>
              <a:rPr lang="en-US" dirty="0" smtClean="0">
                <a:latin typeface="Times New Roman"/>
                <a:cs typeface="Times New Roman"/>
              </a:rPr>
              <a:t>)</a:t>
            </a: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1143000"/>
          </a:xfrm>
        </p:spPr>
        <p:txBody>
          <a:bodyPr/>
          <a:lstStyle/>
          <a:p>
            <a:r>
              <a:rPr lang="en-US" dirty="0" smtClean="0">
                <a:latin typeface="Times New Roman"/>
                <a:cs typeface="Times New Roman"/>
              </a:rPr>
              <a:t>The Works of Neil Simon</a:t>
            </a:r>
            <a:endParaRPr lang="en-US" dirty="0">
              <a:latin typeface="Times New Roman"/>
              <a:cs typeface="Times New Roman"/>
            </a:endParaRPr>
          </a:p>
        </p:txBody>
      </p:sp>
      <p:sp>
        <p:nvSpPr>
          <p:cNvPr id="11" name="Text Placeholder 10"/>
          <p:cNvSpPr>
            <a:spLocks noGrp="1"/>
          </p:cNvSpPr>
          <p:nvPr>
            <p:ph type="body" idx="1"/>
          </p:nvPr>
        </p:nvSpPr>
        <p:spPr>
          <a:xfrm>
            <a:off x="457200" y="1535113"/>
            <a:ext cx="4040188" cy="345373"/>
          </a:xfrm>
        </p:spPr>
        <p:txBody>
          <a:bodyPr>
            <a:normAutofit fontScale="85000" lnSpcReduction="20000"/>
          </a:bodyPr>
          <a:lstStyle/>
          <a:p>
            <a:r>
              <a:rPr lang="en-US" dirty="0" smtClean="0">
                <a:latin typeface="Times New Roman"/>
                <a:cs typeface="Times New Roman"/>
              </a:rPr>
              <a:t>Screenplays</a:t>
            </a:r>
            <a:endParaRPr lang="en-US" dirty="0">
              <a:latin typeface="Times New Roman"/>
              <a:cs typeface="Times New Roman"/>
            </a:endParaRPr>
          </a:p>
        </p:txBody>
      </p:sp>
      <p:sp>
        <p:nvSpPr>
          <p:cNvPr id="12" name="Content Placeholder 11"/>
          <p:cNvSpPr>
            <a:spLocks noGrp="1"/>
          </p:cNvSpPr>
          <p:nvPr>
            <p:ph sz="half" idx="2"/>
          </p:nvPr>
        </p:nvSpPr>
        <p:spPr>
          <a:xfrm>
            <a:off x="457200" y="1880486"/>
            <a:ext cx="4040188" cy="4245677"/>
          </a:xfrm>
        </p:spPr>
        <p:txBody>
          <a:bodyPr>
            <a:normAutofit fontScale="55000" lnSpcReduction="20000"/>
          </a:bodyPr>
          <a:lstStyle/>
          <a:p>
            <a:r>
              <a:rPr lang="en-US" i="1" dirty="0">
                <a:latin typeface="Times New Roman"/>
                <a:cs typeface="Times New Roman"/>
              </a:rPr>
              <a:t>After the Fox, </a:t>
            </a:r>
            <a:r>
              <a:rPr lang="en-US" dirty="0">
                <a:latin typeface="Times New Roman"/>
                <a:cs typeface="Times New Roman"/>
              </a:rPr>
              <a:t>United Artists (UA), 1966.</a:t>
            </a:r>
          </a:p>
          <a:p>
            <a:r>
              <a:rPr lang="en-US" i="1" dirty="0">
                <a:latin typeface="Times New Roman"/>
                <a:cs typeface="Times New Roman"/>
              </a:rPr>
              <a:t>Barefoot in the Park</a:t>
            </a:r>
            <a:r>
              <a:rPr lang="en-US" dirty="0">
                <a:latin typeface="Times New Roman"/>
                <a:cs typeface="Times New Roman"/>
              </a:rPr>
              <a:t> (based on his play), Paramount, 1968.</a:t>
            </a:r>
          </a:p>
          <a:p>
            <a:r>
              <a:rPr lang="en-US" i="1" dirty="0">
                <a:latin typeface="Times New Roman"/>
                <a:cs typeface="Times New Roman"/>
              </a:rPr>
              <a:t>The Odd Couple</a:t>
            </a:r>
            <a:r>
              <a:rPr lang="en-US" dirty="0">
                <a:latin typeface="Times New Roman"/>
                <a:cs typeface="Times New Roman"/>
              </a:rPr>
              <a:t> (based on his play), Paramount, 1968.</a:t>
            </a:r>
          </a:p>
          <a:p>
            <a:r>
              <a:rPr lang="en-US" i="1" dirty="0">
                <a:latin typeface="Times New Roman"/>
                <a:cs typeface="Times New Roman"/>
              </a:rPr>
              <a:t>Sweet Charity,</a:t>
            </a:r>
            <a:r>
              <a:rPr lang="en-US" dirty="0">
                <a:latin typeface="Times New Roman"/>
                <a:cs typeface="Times New Roman"/>
              </a:rPr>
              <a:t> Universal, 1969.</a:t>
            </a:r>
          </a:p>
          <a:p>
            <a:r>
              <a:rPr lang="en-US" i="1" dirty="0">
                <a:latin typeface="Times New Roman"/>
                <a:cs typeface="Times New Roman"/>
              </a:rPr>
              <a:t>The Out-of-</a:t>
            </a:r>
            <a:r>
              <a:rPr lang="en-US" i="1" dirty="0" err="1">
                <a:latin typeface="Times New Roman"/>
                <a:cs typeface="Times New Roman"/>
              </a:rPr>
              <a:t>Towners</a:t>
            </a:r>
            <a:r>
              <a:rPr lang="en-US" dirty="0">
                <a:latin typeface="Times New Roman"/>
                <a:cs typeface="Times New Roman"/>
              </a:rPr>
              <a:t>, Paramount, 1970.</a:t>
            </a:r>
          </a:p>
          <a:p>
            <a:r>
              <a:rPr lang="en-US" i="1" dirty="0">
                <a:latin typeface="Times New Roman"/>
                <a:cs typeface="Times New Roman"/>
              </a:rPr>
              <a:t>Plaza Suite</a:t>
            </a:r>
            <a:r>
              <a:rPr lang="en-US" dirty="0">
                <a:latin typeface="Times New Roman"/>
                <a:cs typeface="Times New Roman"/>
              </a:rPr>
              <a:t> (based on his play), Paramount, 1971.</a:t>
            </a:r>
          </a:p>
          <a:p>
            <a:r>
              <a:rPr lang="en-US" i="1" dirty="0">
                <a:latin typeface="Times New Roman"/>
                <a:cs typeface="Times New Roman"/>
              </a:rPr>
              <a:t>Star-Spangled Girl</a:t>
            </a:r>
            <a:r>
              <a:rPr lang="en-US" dirty="0">
                <a:latin typeface="Times New Roman"/>
                <a:cs typeface="Times New Roman"/>
              </a:rPr>
              <a:t> (based on his play), Paramount, 1971.</a:t>
            </a:r>
          </a:p>
          <a:p>
            <a:r>
              <a:rPr lang="en-US" i="1" dirty="0">
                <a:latin typeface="Times New Roman"/>
                <a:cs typeface="Times New Roman"/>
              </a:rPr>
              <a:t>The Heartbreak Kid</a:t>
            </a:r>
            <a:r>
              <a:rPr lang="en-US" dirty="0">
                <a:latin typeface="Times New Roman"/>
                <a:cs typeface="Times New Roman"/>
              </a:rPr>
              <a:t>, Twentieth Century-Fox, 1972.</a:t>
            </a:r>
          </a:p>
          <a:p>
            <a:r>
              <a:rPr lang="en-US" i="1" dirty="0">
                <a:latin typeface="Times New Roman"/>
                <a:cs typeface="Times New Roman"/>
              </a:rPr>
              <a:t>Last of the Red Hot Lovers</a:t>
            </a:r>
            <a:r>
              <a:rPr lang="en-US" dirty="0">
                <a:latin typeface="Times New Roman"/>
                <a:cs typeface="Times New Roman"/>
              </a:rPr>
              <a:t> (based on his play), Paramount, 1972.</a:t>
            </a:r>
          </a:p>
          <a:p>
            <a:r>
              <a:rPr lang="en-US" i="1" dirty="0">
                <a:latin typeface="Times New Roman"/>
                <a:cs typeface="Times New Roman"/>
              </a:rPr>
              <a:t>The Prisoner of Second Avenue</a:t>
            </a:r>
            <a:r>
              <a:rPr lang="en-US" dirty="0">
                <a:latin typeface="Times New Roman"/>
                <a:cs typeface="Times New Roman"/>
              </a:rPr>
              <a:t> (based on his play), Warner Bros., 1975.</a:t>
            </a:r>
          </a:p>
          <a:p>
            <a:r>
              <a:rPr lang="en-US" i="1" dirty="0">
                <a:latin typeface="Times New Roman"/>
                <a:cs typeface="Times New Roman"/>
              </a:rPr>
              <a:t>The Sunshine Boys</a:t>
            </a:r>
            <a:r>
              <a:rPr lang="en-US" dirty="0">
                <a:latin typeface="Times New Roman"/>
                <a:cs typeface="Times New Roman"/>
              </a:rPr>
              <a:t> (based on his play), UA, 1975.</a:t>
            </a:r>
          </a:p>
          <a:p>
            <a:r>
              <a:rPr lang="en-US" i="1" dirty="0">
                <a:latin typeface="Times New Roman"/>
                <a:cs typeface="Times New Roman"/>
              </a:rPr>
              <a:t>Murder by Death, </a:t>
            </a:r>
            <a:r>
              <a:rPr lang="en-US" dirty="0">
                <a:latin typeface="Times New Roman"/>
                <a:cs typeface="Times New Roman"/>
              </a:rPr>
              <a:t>Columbia, 1976.</a:t>
            </a:r>
          </a:p>
          <a:p>
            <a:r>
              <a:rPr lang="en-US" i="1" dirty="0">
                <a:latin typeface="Times New Roman"/>
                <a:cs typeface="Times New Roman"/>
              </a:rPr>
              <a:t>The Goodbye Girl</a:t>
            </a:r>
            <a:r>
              <a:rPr lang="en-US" dirty="0">
                <a:latin typeface="Times New Roman"/>
                <a:cs typeface="Times New Roman"/>
              </a:rPr>
              <a:t>, Warner Bros., 1977</a:t>
            </a:r>
            <a:r>
              <a:rPr lang="en-US" dirty="0" smtClean="0">
                <a:latin typeface="Times New Roman"/>
                <a:cs typeface="Times New Roman"/>
              </a:rPr>
              <a:t>.</a:t>
            </a:r>
          </a:p>
          <a:p>
            <a:r>
              <a:rPr lang="en-US" i="1" dirty="0" smtClean="0">
                <a:latin typeface="Times New Roman"/>
                <a:cs typeface="Times New Roman"/>
              </a:rPr>
              <a:t>California Suite</a:t>
            </a:r>
            <a:r>
              <a:rPr lang="en-US" dirty="0" smtClean="0">
                <a:latin typeface="Times New Roman"/>
                <a:cs typeface="Times New Roman"/>
              </a:rPr>
              <a:t> (based on his play), Columbia, 1978.</a:t>
            </a:r>
          </a:p>
          <a:p>
            <a:endParaRPr lang="en-US" dirty="0" smtClean="0">
              <a:latin typeface="Times New Roman"/>
              <a:cs typeface="Times New Roman"/>
            </a:endParaRPr>
          </a:p>
        </p:txBody>
      </p:sp>
      <p:sp>
        <p:nvSpPr>
          <p:cNvPr id="13" name="Text Placeholder 12"/>
          <p:cNvSpPr>
            <a:spLocks noGrp="1"/>
          </p:cNvSpPr>
          <p:nvPr>
            <p:ph type="body" sz="quarter" idx="3"/>
          </p:nvPr>
        </p:nvSpPr>
        <p:spPr>
          <a:xfrm>
            <a:off x="4645025" y="1535113"/>
            <a:ext cx="4041775" cy="345373"/>
          </a:xfrm>
        </p:spPr>
        <p:txBody>
          <a:bodyPr>
            <a:normAutofit fontScale="85000" lnSpcReduction="20000"/>
          </a:bodyPr>
          <a:lstStyle/>
          <a:p>
            <a:r>
              <a:rPr lang="en-US" dirty="0" smtClean="0">
                <a:latin typeface="Times New Roman"/>
                <a:cs typeface="Times New Roman"/>
              </a:rPr>
              <a:t>Screenplays</a:t>
            </a:r>
            <a:endParaRPr lang="en-US" dirty="0">
              <a:latin typeface="Times New Roman"/>
              <a:cs typeface="Times New Roman"/>
            </a:endParaRPr>
          </a:p>
        </p:txBody>
      </p:sp>
      <p:sp>
        <p:nvSpPr>
          <p:cNvPr id="14" name="Content Placeholder 13"/>
          <p:cNvSpPr>
            <a:spLocks noGrp="1"/>
          </p:cNvSpPr>
          <p:nvPr>
            <p:ph sz="quarter" idx="4"/>
          </p:nvPr>
        </p:nvSpPr>
        <p:spPr>
          <a:xfrm>
            <a:off x="4645025" y="1880486"/>
            <a:ext cx="4041775" cy="4245677"/>
          </a:xfrm>
        </p:spPr>
        <p:txBody>
          <a:bodyPr>
            <a:normAutofit fontScale="55000" lnSpcReduction="20000"/>
          </a:bodyPr>
          <a:lstStyle/>
          <a:p>
            <a:r>
              <a:rPr lang="en-US" i="1" dirty="0" smtClean="0">
                <a:latin typeface="Times New Roman"/>
                <a:cs typeface="Times New Roman"/>
              </a:rPr>
              <a:t>Chapter Two</a:t>
            </a:r>
            <a:r>
              <a:rPr lang="en-US" dirty="0" smtClean="0">
                <a:latin typeface="Times New Roman"/>
                <a:cs typeface="Times New Roman"/>
              </a:rPr>
              <a:t> (based on his play), </a:t>
            </a:r>
            <a:r>
              <a:rPr lang="en-US" dirty="0" err="1" smtClean="0">
                <a:latin typeface="Times New Roman"/>
                <a:cs typeface="Times New Roman"/>
              </a:rPr>
              <a:t>Coumbia</a:t>
            </a:r>
            <a:r>
              <a:rPr lang="en-US" dirty="0" smtClean="0">
                <a:latin typeface="Times New Roman"/>
                <a:cs typeface="Times New Roman"/>
              </a:rPr>
              <a:t>, 1979.</a:t>
            </a:r>
          </a:p>
          <a:p>
            <a:r>
              <a:rPr lang="en-US" i="1" dirty="0" smtClean="0">
                <a:latin typeface="Times New Roman"/>
                <a:cs typeface="Times New Roman"/>
              </a:rPr>
              <a:t>Seems Like Old Times</a:t>
            </a:r>
            <a:r>
              <a:rPr lang="en-US" dirty="0" smtClean="0">
                <a:latin typeface="Times New Roman"/>
                <a:cs typeface="Times New Roman"/>
              </a:rPr>
              <a:t>, Columbia, 1980. </a:t>
            </a:r>
          </a:p>
          <a:p>
            <a:r>
              <a:rPr lang="en-US" dirty="0" smtClean="0">
                <a:latin typeface="Times New Roman"/>
                <a:cs typeface="Times New Roman"/>
              </a:rPr>
              <a:t>(</a:t>
            </a:r>
            <a:r>
              <a:rPr lang="en-US" dirty="0">
                <a:latin typeface="Times New Roman"/>
                <a:cs typeface="Times New Roman"/>
              </a:rPr>
              <a:t>With Danny Simon) </a:t>
            </a:r>
            <a:r>
              <a:rPr lang="en-US" i="1" dirty="0">
                <a:latin typeface="Times New Roman"/>
                <a:cs typeface="Times New Roman"/>
              </a:rPr>
              <a:t>Only When I Laugh</a:t>
            </a:r>
            <a:r>
              <a:rPr lang="en-US" dirty="0">
                <a:latin typeface="Times New Roman"/>
                <a:cs typeface="Times New Roman"/>
              </a:rPr>
              <a:t> (also known as </a:t>
            </a:r>
            <a:r>
              <a:rPr lang="en-US" i="1" dirty="0">
                <a:latin typeface="Times New Roman"/>
                <a:cs typeface="Times New Roman"/>
              </a:rPr>
              <a:t>It Hurts Only When I Laugh</a:t>
            </a:r>
            <a:r>
              <a:rPr lang="en-US" dirty="0">
                <a:latin typeface="Times New Roman"/>
                <a:cs typeface="Times New Roman"/>
              </a:rPr>
              <a:t>; based on his play (</a:t>
            </a:r>
            <a:r>
              <a:rPr lang="en-US" i="1" dirty="0">
                <a:latin typeface="Times New Roman"/>
                <a:cs typeface="Times New Roman"/>
              </a:rPr>
              <a:t>The Gingerbread Lady</a:t>
            </a:r>
            <a:r>
              <a:rPr lang="en-US" dirty="0">
                <a:latin typeface="Times New Roman"/>
                <a:cs typeface="Times New Roman"/>
              </a:rPr>
              <a:t>), Columbia, 1981.</a:t>
            </a:r>
          </a:p>
          <a:p>
            <a:r>
              <a:rPr lang="en-US" i="1" dirty="0">
                <a:latin typeface="Times New Roman"/>
                <a:cs typeface="Times New Roman"/>
              </a:rPr>
              <a:t>I Ought to Be in Pictures</a:t>
            </a:r>
            <a:r>
              <a:rPr lang="en-US" dirty="0">
                <a:latin typeface="Times New Roman"/>
                <a:cs typeface="Times New Roman"/>
              </a:rPr>
              <a:t> (based on his play), Twentieth Century-Fox, 1983.</a:t>
            </a:r>
          </a:p>
          <a:p>
            <a:r>
              <a:rPr lang="en-US" dirty="0">
                <a:latin typeface="Times New Roman"/>
                <a:cs typeface="Times New Roman"/>
              </a:rPr>
              <a:t>Adapter (with Ed Weinberger and Stan Daniels), </a:t>
            </a:r>
            <a:r>
              <a:rPr lang="en-US" i="1" dirty="0">
                <a:latin typeface="Times New Roman"/>
                <a:cs typeface="Times New Roman"/>
              </a:rPr>
              <a:t>The Lonely Guy</a:t>
            </a:r>
            <a:r>
              <a:rPr lang="en-US" dirty="0">
                <a:latin typeface="Times New Roman"/>
                <a:cs typeface="Times New Roman"/>
              </a:rPr>
              <a:t>, Universal, 1984.</a:t>
            </a:r>
          </a:p>
          <a:p>
            <a:r>
              <a:rPr lang="en-US" i="1" dirty="0">
                <a:latin typeface="Times New Roman"/>
                <a:cs typeface="Times New Roman"/>
              </a:rPr>
              <a:t>The Slugger's Wife</a:t>
            </a:r>
            <a:r>
              <a:rPr lang="en-US" dirty="0">
                <a:latin typeface="Times New Roman"/>
                <a:cs typeface="Times New Roman"/>
              </a:rPr>
              <a:t>, Columbia, 1985.</a:t>
            </a:r>
          </a:p>
          <a:p>
            <a:r>
              <a:rPr lang="en-US" i="1" dirty="0">
                <a:latin typeface="Times New Roman"/>
                <a:cs typeface="Times New Roman"/>
              </a:rPr>
              <a:t>Brighton Beach Memoirs</a:t>
            </a:r>
            <a:r>
              <a:rPr lang="en-US" dirty="0">
                <a:latin typeface="Times New Roman"/>
                <a:cs typeface="Times New Roman"/>
              </a:rPr>
              <a:t> (based on his play), Universal, 1988.</a:t>
            </a:r>
          </a:p>
          <a:p>
            <a:r>
              <a:rPr lang="en-US" i="1" dirty="0">
                <a:latin typeface="Times New Roman"/>
                <a:cs typeface="Times New Roman"/>
              </a:rPr>
              <a:t>The Marrying Man</a:t>
            </a:r>
            <a:r>
              <a:rPr lang="en-US" dirty="0">
                <a:latin typeface="Times New Roman"/>
                <a:cs typeface="Times New Roman"/>
              </a:rPr>
              <a:t>, Buena Vista, 1991.</a:t>
            </a:r>
          </a:p>
          <a:p>
            <a:r>
              <a:rPr lang="en-US" i="1" dirty="0">
                <a:latin typeface="Times New Roman"/>
                <a:cs typeface="Times New Roman"/>
              </a:rPr>
              <a:t>Neil Simon's "Lost in Yonkers"</a:t>
            </a:r>
            <a:r>
              <a:rPr lang="en-US" dirty="0">
                <a:latin typeface="Times New Roman"/>
                <a:cs typeface="Times New Roman"/>
              </a:rPr>
              <a:t> (based on his play), Columbia, 1993.</a:t>
            </a:r>
          </a:p>
          <a:p>
            <a:r>
              <a:rPr lang="en-US" i="1" dirty="0">
                <a:latin typeface="Times New Roman"/>
                <a:cs typeface="Times New Roman"/>
              </a:rPr>
              <a:t>The Odd Couple II</a:t>
            </a:r>
            <a:r>
              <a:rPr lang="en-US" dirty="0">
                <a:latin typeface="Times New Roman"/>
                <a:cs typeface="Times New Roman"/>
              </a:rPr>
              <a:t>, 1998.</a:t>
            </a:r>
          </a:p>
          <a:p>
            <a:r>
              <a:rPr lang="en-US" i="1" dirty="0">
                <a:latin typeface="Times New Roman"/>
                <a:cs typeface="Times New Roman"/>
              </a:rPr>
              <a:t>The Out-of-</a:t>
            </a:r>
            <a:r>
              <a:rPr lang="en-US" i="1" dirty="0" err="1">
                <a:latin typeface="Times New Roman"/>
                <a:cs typeface="Times New Roman"/>
              </a:rPr>
              <a:t>Towners</a:t>
            </a:r>
            <a:r>
              <a:rPr lang="en-US" dirty="0">
                <a:latin typeface="Times New Roman"/>
                <a:cs typeface="Times New Roman"/>
              </a:rPr>
              <a:t> (based on his play), (1970 screenplay) 1998.</a:t>
            </a:r>
          </a:p>
          <a:p>
            <a:r>
              <a:rPr lang="en-US" i="1" dirty="0">
                <a:latin typeface="Times New Roman"/>
                <a:cs typeface="Times New Roman"/>
              </a:rPr>
              <a:t>The Heartbreak Kid, </a:t>
            </a:r>
            <a:r>
              <a:rPr lang="en-US" dirty="0">
                <a:latin typeface="Times New Roman"/>
                <a:cs typeface="Times New Roman"/>
              </a:rPr>
              <a:t>(1972 screenplay) 2007</a:t>
            </a:r>
          </a:p>
          <a:p>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The Works of Neil Simon</a:t>
            </a:r>
            <a:endParaRPr lang="en-US" dirty="0"/>
          </a:p>
        </p:txBody>
      </p:sp>
      <p:sp>
        <p:nvSpPr>
          <p:cNvPr id="3" name="Text Placeholder 2"/>
          <p:cNvSpPr>
            <a:spLocks noGrp="1"/>
          </p:cNvSpPr>
          <p:nvPr>
            <p:ph type="body" idx="1"/>
          </p:nvPr>
        </p:nvSpPr>
        <p:spPr>
          <a:xfrm>
            <a:off x="457200" y="1535113"/>
            <a:ext cx="4040188" cy="639762"/>
          </a:xfrm>
        </p:spPr>
        <p:txBody>
          <a:bodyPr/>
          <a:lstStyle/>
          <a:p>
            <a:r>
              <a:rPr lang="en-US" dirty="0">
                <a:latin typeface="Times New Roman"/>
                <a:cs typeface="Times New Roman"/>
              </a:rPr>
              <a:t>Television </a:t>
            </a:r>
            <a:r>
              <a:rPr lang="en-US" dirty="0" smtClean="0">
                <a:latin typeface="Times New Roman"/>
                <a:cs typeface="Times New Roman"/>
              </a:rPr>
              <a:t>Series</a:t>
            </a:r>
            <a:endParaRPr lang="en-US" dirty="0">
              <a:latin typeface="Times New Roman"/>
              <a:cs typeface="Times New Roman"/>
            </a:endParaRPr>
          </a:p>
        </p:txBody>
      </p:sp>
      <p:sp>
        <p:nvSpPr>
          <p:cNvPr id="4" name="Content Placeholder 3"/>
          <p:cNvSpPr>
            <a:spLocks noGrp="1"/>
          </p:cNvSpPr>
          <p:nvPr>
            <p:ph sz="half" idx="2"/>
          </p:nvPr>
        </p:nvSpPr>
        <p:spPr/>
        <p:txBody>
          <a:bodyPr>
            <a:normAutofit fontScale="77500" lnSpcReduction="20000"/>
          </a:bodyPr>
          <a:lstStyle/>
          <a:p>
            <a:r>
              <a:rPr lang="en-US" dirty="0">
                <a:latin typeface="Times New Roman"/>
                <a:cs typeface="Times New Roman"/>
              </a:rPr>
              <a:t>(With Danny Simon) </a:t>
            </a:r>
            <a:r>
              <a:rPr lang="en-US" i="1" dirty="0">
                <a:latin typeface="Times New Roman"/>
                <a:cs typeface="Times New Roman"/>
              </a:rPr>
              <a:t>The Phil Silvers Arrow Show</a:t>
            </a:r>
            <a:r>
              <a:rPr lang="en-US" dirty="0">
                <a:latin typeface="Times New Roman"/>
                <a:cs typeface="Times New Roman"/>
              </a:rPr>
              <a:t>, NBC, 1948.</a:t>
            </a:r>
          </a:p>
          <a:p>
            <a:r>
              <a:rPr lang="en-US" i="1" dirty="0">
                <a:latin typeface="Times New Roman"/>
                <a:cs typeface="Times New Roman"/>
              </a:rPr>
              <a:t>Your Show of Shows</a:t>
            </a:r>
            <a:r>
              <a:rPr lang="en-US" dirty="0">
                <a:latin typeface="Times New Roman"/>
                <a:cs typeface="Times New Roman"/>
              </a:rPr>
              <a:t>, NBC, 1950-54.</a:t>
            </a:r>
          </a:p>
          <a:p>
            <a:r>
              <a:rPr lang="en-US" i="1" dirty="0">
                <a:latin typeface="Times New Roman"/>
                <a:cs typeface="Times New Roman"/>
              </a:rPr>
              <a:t>The Tallulah Bankhead Show</a:t>
            </a:r>
            <a:r>
              <a:rPr lang="en-US" dirty="0">
                <a:latin typeface="Times New Roman"/>
                <a:cs typeface="Times New Roman"/>
              </a:rPr>
              <a:t>, NBC, 1951.</a:t>
            </a:r>
          </a:p>
          <a:p>
            <a:r>
              <a:rPr lang="en-US" i="1" dirty="0">
                <a:latin typeface="Times New Roman"/>
                <a:cs typeface="Times New Roman"/>
              </a:rPr>
              <a:t>The Sid Caesar Show</a:t>
            </a:r>
            <a:r>
              <a:rPr lang="en-US" dirty="0">
                <a:latin typeface="Times New Roman"/>
                <a:cs typeface="Times New Roman"/>
              </a:rPr>
              <a:t> (also known as </a:t>
            </a:r>
            <a:r>
              <a:rPr lang="en-US" i="1" dirty="0">
                <a:latin typeface="Times New Roman"/>
                <a:cs typeface="Times New Roman"/>
              </a:rPr>
              <a:t>Caesar's Hour</a:t>
            </a:r>
            <a:r>
              <a:rPr lang="en-US" dirty="0">
                <a:latin typeface="Times New Roman"/>
                <a:cs typeface="Times New Roman"/>
              </a:rPr>
              <a:t>), NBC, 1956-57.</a:t>
            </a:r>
          </a:p>
          <a:p>
            <a:r>
              <a:rPr lang="en-US" i="1" dirty="0">
                <a:latin typeface="Times New Roman"/>
                <a:cs typeface="Times New Roman"/>
              </a:rPr>
              <a:t>Sid Caesar Invites You</a:t>
            </a:r>
            <a:r>
              <a:rPr lang="en-US" dirty="0">
                <a:latin typeface="Times New Roman"/>
                <a:cs typeface="Times New Roman"/>
              </a:rPr>
              <a:t>, ABC, 1958.</a:t>
            </a:r>
          </a:p>
          <a:p>
            <a:r>
              <a:rPr lang="en-US" dirty="0">
                <a:latin typeface="Times New Roman"/>
                <a:cs typeface="Times New Roman"/>
              </a:rPr>
              <a:t>(With Danny Simon and Mel Brooks)</a:t>
            </a:r>
            <a:r>
              <a:rPr lang="en-US" i="1" dirty="0">
                <a:latin typeface="Times New Roman"/>
                <a:cs typeface="Times New Roman"/>
              </a:rPr>
              <a:t> The Phil Silvers Show</a:t>
            </a:r>
            <a:r>
              <a:rPr lang="en-US" dirty="0">
                <a:latin typeface="Times New Roman"/>
                <a:cs typeface="Times New Roman"/>
              </a:rPr>
              <a:t> (also known as </a:t>
            </a:r>
            <a:r>
              <a:rPr lang="en-US" i="1" dirty="0">
                <a:latin typeface="Times New Roman"/>
                <a:cs typeface="Times New Roman"/>
              </a:rPr>
              <a:t>Sergeant </a:t>
            </a:r>
            <a:r>
              <a:rPr lang="en-US" i="1" dirty="0" err="1">
                <a:latin typeface="Times New Roman"/>
                <a:cs typeface="Times New Roman"/>
              </a:rPr>
              <a:t>Bilko</a:t>
            </a:r>
            <a:r>
              <a:rPr lang="en-US" dirty="0">
                <a:latin typeface="Times New Roman"/>
                <a:cs typeface="Times New Roman"/>
              </a:rPr>
              <a:t>), CBS, 1958-59.</a:t>
            </a:r>
          </a:p>
          <a:p>
            <a:r>
              <a:rPr lang="en-US" i="1" dirty="0">
                <a:latin typeface="Times New Roman"/>
                <a:cs typeface="Times New Roman"/>
              </a:rPr>
              <a:t>The Garry Moore Show</a:t>
            </a:r>
            <a:r>
              <a:rPr lang="en-US" dirty="0">
                <a:latin typeface="Times New Roman"/>
                <a:cs typeface="Times New Roman"/>
              </a:rPr>
              <a:t>, CBS, and </a:t>
            </a:r>
            <a:r>
              <a:rPr lang="en-US" i="1" dirty="0">
                <a:latin typeface="Times New Roman"/>
                <a:cs typeface="Times New Roman"/>
              </a:rPr>
              <a:t>A Quiet War</a:t>
            </a:r>
            <a:r>
              <a:rPr lang="en-US" dirty="0">
                <a:latin typeface="Times New Roman"/>
                <a:cs typeface="Times New Roman"/>
              </a:rPr>
              <a:t>, 1976.</a:t>
            </a:r>
          </a:p>
          <a:p>
            <a:endParaRPr lang="en-US" dirty="0">
              <a:latin typeface="Times New Roman"/>
              <a:cs typeface="Times New Roman"/>
            </a:endParaRPr>
          </a:p>
        </p:txBody>
      </p:sp>
      <p:sp>
        <p:nvSpPr>
          <p:cNvPr id="5" name="Text Placeholder 4"/>
          <p:cNvSpPr>
            <a:spLocks noGrp="1"/>
          </p:cNvSpPr>
          <p:nvPr>
            <p:ph type="body" sz="quarter" idx="3"/>
          </p:nvPr>
        </p:nvSpPr>
        <p:spPr/>
        <p:txBody>
          <a:bodyPr/>
          <a:lstStyle/>
          <a:p>
            <a:r>
              <a:rPr lang="en-US" dirty="0">
                <a:latin typeface="Times New Roman"/>
                <a:cs typeface="Times New Roman"/>
              </a:rPr>
              <a:t>Television </a:t>
            </a:r>
            <a:r>
              <a:rPr lang="en-US" dirty="0" smtClean="0">
                <a:latin typeface="Times New Roman"/>
                <a:cs typeface="Times New Roman"/>
              </a:rPr>
              <a:t>Movies</a:t>
            </a:r>
            <a:endParaRPr lang="en-US" dirty="0">
              <a:latin typeface="Times New Roman"/>
              <a:cs typeface="Times New Roman"/>
            </a:endParaRPr>
          </a:p>
        </p:txBody>
      </p:sp>
      <p:sp>
        <p:nvSpPr>
          <p:cNvPr id="6" name="Content Placeholder 5"/>
          <p:cNvSpPr>
            <a:spLocks noGrp="1"/>
          </p:cNvSpPr>
          <p:nvPr>
            <p:ph sz="quarter" idx="4"/>
          </p:nvPr>
        </p:nvSpPr>
        <p:spPr/>
        <p:txBody>
          <a:bodyPr>
            <a:normAutofit fontScale="70000" lnSpcReduction="20000"/>
          </a:bodyPr>
          <a:lstStyle/>
          <a:p>
            <a:r>
              <a:rPr lang="en-US" i="1" dirty="0">
                <a:latin typeface="Times New Roman"/>
                <a:cs typeface="Times New Roman"/>
              </a:rPr>
              <a:t>Plaza Suite</a:t>
            </a:r>
            <a:r>
              <a:rPr lang="en-US" dirty="0">
                <a:latin typeface="Times New Roman"/>
                <a:cs typeface="Times New Roman"/>
              </a:rPr>
              <a:t> (based on his play), ABC, 1987.</a:t>
            </a:r>
          </a:p>
          <a:p>
            <a:r>
              <a:rPr lang="en-US" i="1" dirty="0">
                <a:latin typeface="Times New Roman"/>
                <a:cs typeface="Times New Roman"/>
              </a:rPr>
              <a:t>Neil Simon's "Broadway Bound"</a:t>
            </a:r>
            <a:r>
              <a:rPr lang="en-US" dirty="0">
                <a:latin typeface="Times New Roman"/>
                <a:cs typeface="Times New Roman"/>
              </a:rPr>
              <a:t> (based on his play), ABC, 1992.</a:t>
            </a:r>
          </a:p>
          <a:p>
            <a:r>
              <a:rPr lang="en-US" i="1" dirty="0">
                <a:latin typeface="Times New Roman"/>
                <a:cs typeface="Times New Roman"/>
              </a:rPr>
              <a:t>The Sunshine Boys</a:t>
            </a:r>
            <a:r>
              <a:rPr lang="en-US" dirty="0">
                <a:latin typeface="Times New Roman"/>
                <a:cs typeface="Times New Roman"/>
              </a:rPr>
              <a:t> (based on his play), Hallmark Entertainment, 1995.</a:t>
            </a:r>
          </a:p>
          <a:p>
            <a:r>
              <a:rPr lang="en-US" i="1" dirty="0">
                <a:latin typeface="Times New Roman"/>
                <a:cs typeface="Times New Roman"/>
              </a:rPr>
              <a:t>London Suite </a:t>
            </a:r>
            <a:r>
              <a:rPr lang="en-US" dirty="0">
                <a:latin typeface="Times New Roman"/>
                <a:cs typeface="Times New Roman"/>
              </a:rPr>
              <a:t>(based on his play), 1996.</a:t>
            </a:r>
          </a:p>
          <a:p>
            <a:r>
              <a:rPr lang="en-US" i="1" dirty="0">
                <a:latin typeface="Times New Roman"/>
                <a:cs typeface="Times New Roman"/>
              </a:rPr>
              <a:t>Jake's Women</a:t>
            </a:r>
            <a:r>
              <a:rPr lang="en-US" dirty="0">
                <a:latin typeface="Times New Roman"/>
                <a:cs typeface="Times New Roman"/>
              </a:rPr>
              <a:t> (based on his play), 1996.</a:t>
            </a:r>
          </a:p>
          <a:p>
            <a:r>
              <a:rPr lang="en-US" i="1" dirty="0">
                <a:latin typeface="Times New Roman"/>
                <a:cs typeface="Times New Roman"/>
              </a:rPr>
              <a:t>Laughter on the 23rd Floor</a:t>
            </a:r>
            <a:r>
              <a:rPr lang="en-US" dirty="0">
                <a:latin typeface="Times New Roman"/>
                <a:cs typeface="Times New Roman"/>
              </a:rPr>
              <a:t> (based on his play)</a:t>
            </a:r>
            <a:r>
              <a:rPr lang="en-US" i="1" dirty="0">
                <a:latin typeface="Times New Roman"/>
                <a:cs typeface="Times New Roman"/>
              </a:rPr>
              <a:t>, </a:t>
            </a:r>
            <a:r>
              <a:rPr lang="en-US" dirty="0">
                <a:latin typeface="Times New Roman"/>
                <a:cs typeface="Times New Roman"/>
              </a:rPr>
              <a:t>2001.</a:t>
            </a:r>
          </a:p>
          <a:p>
            <a:r>
              <a:rPr lang="en-US" i="1" dirty="0">
                <a:latin typeface="Times New Roman"/>
                <a:cs typeface="Times New Roman"/>
              </a:rPr>
              <a:t>The Goodbye Girl</a:t>
            </a:r>
            <a:r>
              <a:rPr lang="en-US" dirty="0">
                <a:latin typeface="Times New Roman"/>
                <a:cs typeface="Times New Roman"/>
              </a:rPr>
              <a:t>, (1977 screenplay) 2004</a:t>
            </a:r>
            <a:r>
              <a:rPr lang="en-US" dirty="0" smtClean="0">
                <a:latin typeface="Times New Roman"/>
                <a:cs typeface="Times New Roman"/>
              </a:rPr>
              <a:t>.</a:t>
            </a: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The Works of Neil Simon</a:t>
            </a:r>
            <a:endParaRPr lang="en-US" dirty="0"/>
          </a:p>
        </p:txBody>
      </p:sp>
      <p:sp>
        <p:nvSpPr>
          <p:cNvPr id="3" name="Text Placeholder 2"/>
          <p:cNvSpPr>
            <a:spLocks noGrp="1"/>
          </p:cNvSpPr>
          <p:nvPr>
            <p:ph type="body" idx="1"/>
          </p:nvPr>
        </p:nvSpPr>
        <p:spPr/>
        <p:txBody>
          <a:bodyPr/>
          <a:lstStyle/>
          <a:p>
            <a:r>
              <a:rPr lang="en-US" dirty="0">
                <a:latin typeface="Times New Roman"/>
                <a:cs typeface="Times New Roman"/>
              </a:rPr>
              <a:t>Television </a:t>
            </a:r>
            <a:r>
              <a:rPr lang="en-US" dirty="0" smtClean="0">
                <a:latin typeface="Times New Roman"/>
                <a:cs typeface="Times New Roman"/>
              </a:rPr>
              <a:t>Specials</a:t>
            </a:r>
            <a:endParaRPr lang="en-US" dirty="0">
              <a:latin typeface="Times New Roman"/>
              <a:cs typeface="Times New Roman"/>
            </a:endParaRPr>
          </a:p>
        </p:txBody>
      </p:sp>
      <p:sp>
        <p:nvSpPr>
          <p:cNvPr id="4" name="Content Placeholder 3"/>
          <p:cNvSpPr>
            <a:spLocks noGrp="1"/>
          </p:cNvSpPr>
          <p:nvPr>
            <p:ph sz="half" idx="2"/>
          </p:nvPr>
        </p:nvSpPr>
        <p:spPr/>
        <p:txBody>
          <a:bodyPr>
            <a:normAutofit fontScale="70000" lnSpcReduction="20000"/>
          </a:bodyPr>
          <a:lstStyle/>
          <a:p>
            <a:r>
              <a:rPr lang="en-US" i="1" dirty="0">
                <a:latin typeface="Times New Roman"/>
                <a:cs typeface="Times New Roman"/>
              </a:rPr>
              <a:t>The Trouble with People</a:t>
            </a:r>
            <a:r>
              <a:rPr lang="en-US" dirty="0">
                <a:latin typeface="Times New Roman"/>
                <a:cs typeface="Times New Roman"/>
              </a:rPr>
              <a:t>, NBC, 1972.</a:t>
            </a:r>
            <a:endParaRPr lang="en-US" dirty="0" smtClean="0">
              <a:latin typeface="Times New Roman"/>
              <a:cs typeface="Times New Roman"/>
            </a:endParaRPr>
          </a:p>
          <a:p>
            <a:endParaRPr lang="en-US" dirty="0" smtClean="0">
              <a:latin typeface="Times New Roman"/>
              <a:cs typeface="Times New Roman"/>
            </a:endParaRPr>
          </a:p>
          <a:p>
            <a:r>
              <a:rPr lang="en-US" dirty="0">
                <a:latin typeface="Times New Roman"/>
                <a:cs typeface="Times New Roman"/>
              </a:rPr>
              <a:t>Writer for:</a:t>
            </a:r>
          </a:p>
          <a:p>
            <a:r>
              <a:rPr lang="en-US" i="1" dirty="0">
                <a:latin typeface="Times New Roman"/>
                <a:cs typeface="Times New Roman"/>
              </a:rPr>
              <a:t>Love, Life, Liberty, and Lunch</a:t>
            </a:r>
            <a:r>
              <a:rPr lang="en-US" dirty="0">
                <a:latin typeface="Times New Roman"/>
                <a:cs typeface="Times New Roman"/>
              </a:rPr>
              <a:t>, 1976.</a:t>
            </a:r>
          </a:p>
          <a:p>
            <a:r>
              <a:rPr lang="en-US" i="1" dirty="0">
                <a:latin typeface="Times New Roman"/>
                <a:cs typeface="Times New Roman"/>
              </a:rPr>
              <a:t>The Sunshine Boys</a:t>
            </a:r>
            <a:r>
              <a:rPr lang="en-US" dirty="0">
                <a:latin typeface="Times New Roman"/>
                <a:cs typeface="Times New Roman"/>
              </a:rPr>
              <a:t> (based on his play), 1977.</a:t>
            </a:r>
          </a:p>
          <a:p>
            <a:r>
              <a:rPr lang="en-US" i="1" dirty="0">
                <a:latin typeface="Times New Roman"/>
                <a:cs typeface="Times New Roman"/>
              </a:rPr>
              <a:t>Barefoot in the Park</a:t>
            </a:r>
            <a:r>
              <a:rPr lang="en-US" dirty="0">
                <a:latin typeface="Times New Roman"/>
                <a:cs typeface="Times New Roman"/>
              </a:rPr>
              <a:t> (based on his play), 1982.</a:t>
            </a:r>
          </a:p>
          <a:p>
            <a:r>
              <a:rPr lang="en-US" i="1" dirty="0">
                <a:latin typeface="Times New Roman"/>
                <a:cs typeface="Times New Roman"/>
              </a:rPr>
              <a:t>"Big Joe and Kansas,"</a:t>
            </a:r>
            <a:r>
              <a:rPr lang="en-US" dirty="0">
                <a:latin typeface="Times New Roman"/>
                <a:cs typeface="Times New Roman"/>
              </a:rPr>
              <a:t> a segment of </a:t>
            </a:r>
            <a:r>
              <a:rPr lang="en-US" i="1" dirty="0">
                <a:latin typeface="Times New Roman"/>
                <a:cs typeface="Times New Roman"/>
              </a:rPr>
              <a:t>Happy Endings</a:t>
            </a:r>
            <a:r>
              <a:rPr lang="en-US" dirty="0">
                <a:latin typeface="Times New Roman"/>
                <a:cs typeface="Times New Roman"/>
              </a:rPr>
              <a:t>, 1975.</a:t>
            </a:r>
            <a:endParaRPr lang="en-US" dirty="0" smtClean="0">
              <a:latin typeface="Times New Roman"/>
              <a:cs typeface="Times New Roman"/>
            </a:endParaRPr>
          </a:p>
          <a:p>
            <a:endParaRPr lang="en-US" dirty="0" smtClean="0">
              <a:latin typeface="Times New Roman"/>
              <a:cs typeface="Times New Roman"/>
            </a:endParaRPr>
          </a:p>
          <a:p>
            <a:r>
              <a:rPr lang="en-US" dirty="0">
                <a:latin typeface="Times New Roman"/>
                <a:cs typeface="Times New Roman"/>
              </a:rPr>
              <a:t>Adapter of Material for</a:t>
            </a:r>
            <a:r>
              <a:rPr lang="en-US" dirty="0" smtClean="0">
                <a:latin typeface="Times New Roman"/>
                <a:cs typeface="Times New Roman"/>
              </a:rPr>
              <a:t>:</a:t>
            </a:r>
          </a:p>
          <a:p>
            <a:r>
              <a:rPr lang="en-US" i="1" dirty="0">
                <a:latin typeface="Times New Roman"/>
                <a:cs typeface="Times New Roman"/>
              </a:rPr>
              <a:t>Best Foot Forward</a:t>
            </a:r>
            <a:endParaRPr lang="en-US" dirty="0">
              <a:latin typeface="Times New Roman"/>
              <a:cs typeface="Times New Roman"/>
            </a:endParaRPr>
          </a:p>
          <a:p>
            <a:r>
              <a:rPr lang="en-US" i="1" dirty="0">
                <a:latin typeface="Times New Roman"/>
                <a:cs typeface="Times New Roman"/>
              </a:rPr>
              <a:t>Dearest Enemy</a:t>
            </a:r>
            <a:endParaRPr lang="en-US" dirty="0">
              <a:latin typeface="Times New Roman"/>
              <a:cs typeface="Times New Roman"/>
            </a:endParaRPr>
          </a:p>
          <a:p>
            <a:r>
              <a:rPr lang="en-US" i="1" dirty="0">
                <a:latin typeface="Times New Roman"/>
                <a:cs typeface="Times New Roman"/>
              </a:rPr>
              <a:t>Connecticut </a:t>
            </a:r>
            <a:r>
              <a:rPr lang="en-US" i="1" dirty="0" smtClean="0">
                <a:latin typeface="Times New Roman"/>
                <a:cs typeface="Times New Roman"/>
              </a:rPr>
              <a:t>Yankee</a:t>
            </a:r>
            <a:endParaRPr lang="en-US" dirty="0">
              <a:latin typeface="Times New Roman"/>
              <a:cs typeface="Times New Roman"/>
            </a:endParaRPr>
          </a:p>
        </p:txBody>
      </p:sp>
      <p:sp>
        <p:nvSpPr>
          <p:cNvPr id="5" name="Text Placeholder 4"/>
          <p:cNvSpPr>
            <a:spLocks noGrp="1"/>
          </p:cNvSpPr>
          <p:nvPr>
            <p:ph type="body" sz="quarter" idx="3"/>
          </p:nvPr>
        </p:nvSpPr>
        <p:spPr/>
        <p:txBody>
          <a:bodyPr/>
          <a:lstStyle/>
          <a:p>
            <a:r>
              <a:rPr lang="en-US" dirty="0">
                <a:latin typeface="Times New Roman"/>
                <a:cs typeface="Times New Roman"/>
              </a:rPr>
              <a:t>Radio </a:t>
            </a:r>
            <a:r>
              <a:rPr lang="en-US" dirty="0" smtClean="0">
                <a:latin typeface="Times New Roman"/>
                <a:cs typeface="Times New Roman"/>
              </a:rPr>
              <a:t>Series</a:t>
            </a:r>
            <a:endParaRPr lang="en-US" dirty="0">
              <a:latin typeface="Times New Roman"/>
              <a:cs typeface="Times New Roman"/>
            </a:endParaRPr>
          </a:p>
        </p:txBody>
      </p:sp>
      <p:sp>
        <p:nvSpPr>
          <p:cNvPr id="6" name="Content Placeholder 5"/>
          <p:cNvSpPr>
            <a:spLocks noGrp="1"/>
          </p:cNvSpPr>
          <p:nvPr>
            <p:ph sz="quarter" idx="4"/>
          </p:nvPr>
        </p:nvSpPr>
        <p:spPr>
          <a:xfrm>
            <a:off x="4645025" y="2174875"/>
            <a:ext cx="4041775" cy="3669863"/>
          </a:xfrm>
        </p:spPr>
        <p:txBody>
          <a:bodyPr>
            <a:normAutofit/>
          </a:bodyPr>
          <a:lstStyle/>
          <a:p>
            <a:r>
              <a:rPr lang="en-US" sz="1800" i="1" dirty="0">
                <a:latin typeface="Times New Roman"/>
                <a:cs typeface="Times New Roman"/>
              </a:rPr>
              <a:t>The Robert Q Lewis Show</a:t>
            </a:r>
            <a:r>
              <a:rPr lang="en-US" sz="1800" dirty="0">
                <a:latin typeface="Times New Roman"/>
                <a:cs typeface="Times New Roman"/>
              </a:rPr>
              <a:t>, CBS</a:t>
            </a:r>
          </a:p>
          <a:p>
            <a:r>
              <a:rPr lang="en-US" sz="1800" dirty="0">
                <a:latin typeface="Times New Roman"/>
                <a:cs typeface="Times New Roman"/>
              </a:rPr>
              <a:t>(with Danny Simon) </a:t>
            </a:r>
            <a:r>
              <a:rPr lang="en-US" sz="1800" i="1" dirty="0">
                <a:latin typeface="Times New Roman"/>
                <a:cs typeface="Times New Roman"/>
              </a:rPr>
              <a:t>Goodman Ace</a:t>
            </a:r>
            <a:r>
              <a:rPr lang="en-US" sz="1800" dirty="0">
                <a:latin typeface="Times New Roman"/>
                <a:cs typeface="Times New Roman"/>
              </a:rPr>
              <a:t>, CBS</a:t>
            </a:r>
            <a:r>
              <a:rPr lang="en-US" sz="1800" dirty="0" smtClean="0">
                <a:latin typeface="Times New Roman"/>
                <a:cs typeface="Times New Roman"/>
              </a:rPr>
              <a:t>.</a:t>
            </a:r>
          </a:p>
          <a:p>
            <a:pPr>
              <a:buNone/>
            </a:pPr>
            <a:r>
              <a:rPr lang="en-US" b="1" dirty="0" smtClean="0">
                <a:latin typeface="Times New Roman"/>
                <a:cs typeface="Times New Roman"/>
              </a:rPr>
              <a:t>Memoirs</a:t>
            </a:r>
            <a:r>
              <a:rPr lang="en-US" sz="1800" dirty="0" smtClean="0">
                <a:latin typeface="Times New Roman"/>
                <a:cs typeface="Times New Roman"/>
              </a:rPr>
              <a:t> </a:t>
            </a:r>
            <a:endParaRPr lang="en-US" sz="1800" dirty="0">
              <a:latin typeface="Times New Roman"/>
              <a:cs typeface="Times New Roman"/>
            </a:endParaRPr>
          </a:p>
          <a:p>
            <a:r>
              <a:rPr lang="en-US" sz="1800" i="1" dirty="0">
                <a:latin typeface="Times New Roman"/>
                <a:cs typeface="Times New Roman"/>
              </a:rPr>
              <a:t>Rewrites: A Memoir</a:t>
            </a:r>
            <a:r>
              <a:rPr lang="en-US" sz="1800" dirty="0">
                <a:latin typeface="Times New Roman"/>
                <a:cs typeface="Times New Roman"/>
              </a:rPr>
              <a:t>. Simon &amp; Schuster. Oct. 7, 1996.</a:t>
            </a:r>
          </a:p>
          <a:p>
            <a:r>
              <a:rPr lang="en-US" sz="1800" i="1" dirty="0">
                <a:latin typeface="Times New Roman"/>
                <a:cs typeface="Times New Roman"/>
              </a:rPr>
              <a:t>The Play Goes On: A Memoir</a:t>
            </a:r>
            <a:r>
              <a:rPr lang="en-US" sz="1800" dirty="0">
                <a:latin typeface="Times New Roman"/>
                <a:cs typeface="Times New Roman"/>
              </a:rPr>
              <a:t>. Simon &amp; Schuster. July 1, 1997</a:t>
            </a:r>
            <a:r>
              <a:rPr lang="en-US" sz="1800" dirty="0" smtClean="0">
                <a:latin typeface="Times New Roman"/>
                <a:cs typeface="Times New Roman"/>
              </a:rPr>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Neil Simon’s Prolificacy</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Note the immediate, hyper frequency of Simon’s prolificacy</a:t>
            </a:r>
          </a:p>
          <a:p>
            <a:r>
              <a:rPr lang="en-US" dirty="0" smtClean="0">
                <a:latin typeface="Times New Roman"/>
                <a:cs typeface="Times New Roman"/>
              </a:rPr>
              <a:t>Example:</a:t>
            </a:r>
          </a:p>
          <a:p>
            <a:pPr lvl="1"/>
            <a:r>
              <a:rPr lang="en-US" i="1" dirty="0" smtClean="0">
                <a:latin typeface="Times New Roman"/>
                <a:cs typeface="Times New Roman"/>
              </a:rPr>
              <a:t>The Prisoner of Second Avenue </a:t>
            </a:r>
            <a:r>
              <a:rPr lang="en-US" dirty="0" smtClean="0">
                <a:latin typeface="Times New Roman"/>
                <a:cs typeface="Times New Roman"/>
              </a:rPr>
              <a:t>(1971)</a:t>
            </a:r>
          </a:p>
          <a:p>
            <a:pPr lvl="1"/>
            <a:r>
              <a:rPr lang="en-US" i="1" dirty="0" smtClean="0">
                <a:latin typeface="Times New Roman"/>
                <a:cs typeface="Times New Roman"/>
              </a:rPr>
              <a:t>The Sunshine Boys </a:t>
            </a:r>
            <a:r>
              <a:rPr lang="en-US" dirty="0" smtClean="0">
                <a:latin typeface="Times New Roman"/>
                <a:cs typeface="Times New Roman"/>
              </a:rPr>
              <a:t>(1972)</a:t>
            </a:r>
          </a:p>
          <a:p>
            <a:pPr lvl="1"/>
            <a:r>
              <a:rPr lang="en-US" i="1" dirty="0" smtClean="0">
                <a:solidFill>
                  <a:srgbClr val="FF0000"/>
                </a:solidFill>
                <a:latin typeface="Times New Roman"/>
                <a:cs typeface="Times New Roman"/>
              </a:rPr>
              <a:t>The Good Doctor </a:t>
            </a:r>
            <a:r>
              <a:rPr lang="en-US" dirty="0" smtClean="0">
                <a:solidFill>
                  <a:srgbClr val="FF0000"/>
                </a:solidFill>
                <a:latin typeface="Times New Roman"/>
                <a:cs typeface="Times New Roman"/>
              </a:rPr>
              <a:t>(1973)</a:t>
            </a:r>
          </a:p>
          <a:p>
            <a:r>
              <a:rPr lang="en-US" dirty="0" smtClean="0">
                <a:latin typeface="Times New Roman"/>
                <a:cs typeface="Times New Roman"/>
              </a:rPr>
              <a:t>Usually no more than three years between works being, not written, but produced</a:t>
            </a:r>
          </a:p>
          <a:p>
            <a:pPr lvl="1"/>
            <a:endParaRPr lang="en-US" dirty="0" smtClean="0">
              <a:latin typeface="Times New Roman"/>
              <a:cs typeface="Times New Roman"/>
            </a:endParaRPr>
          </a:p>
          <a:p>
            <a:pPr lvl="1"/>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Neil Simon’s Awards and Honors</a:t>
            </a:r>
            <a:br>
              <a:rPr lang="en-US" dirty="0" smtClean="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p:txBody>
          <a:bodyPr>
            <a:normAutofit fontScale="25000" lnSpcReduction="20000"/>
          </a:bodyPr>
          <a:lstStyle/>
          <a:p>
            <a:pPr>
              <a:buNone/>
            </a:pPr>
            <a:r>
              <a:rPr lang="en-US" dirty="0" smtClean="0">
                <a:latin typeface="Times New Roman"/>
                <a:cs typeface="Times New Roman"/>
              </a:rPr>
              <a:t> 	1956</a:t>
            </a:r>
            <a:r>
              <a:rPr lang="en-US" dirty="0">
                <a:latin typeface="Times New Roman"/>
                <a:cs typeface="Times New Roman"/>
              </a:rPr>
              <a:t>, 1957 </a:t>
            </a:r>
          </a:p>
          <a:p>
            <a:r>
              <a:rPr lang="en-US" dirty="0">
                <a:latin typeface="Times New Roman"/>
                <a:cs typeface="Times New Roman"/>
              </a:rPr>
              <a:t>Emmy Award Nomination for Best Writing in a Variety or Situation Comedy</a:t>
            </a:r>
          </a:p>
          <a:p>
            <a:r>
              <a:rPr lang="en-US" i="1" dirty="0">
                <a:latin typeface="Times New Roman"/>
                <a:cs typeface="Times New Roman"/>
              </a:rPr>
              <a:t>The Sid Carson Show</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1959</a:t>
            </a:r>
          </a:p>
          <a:p>
            <a:r>
              <a:rPr lang="en-US" dirty="0">
                <a:latin typeface="Times New Roman"/>
                <a:cs typeface="Times New Roman"/>
              </a:rPr>
              <a:t>Emmy Award Nomination</a:t>
            </a:r>
          </a:p>
          <a:p>
            <a:r>
              <a:rPr lang="en-US" i="1" dirty="0">
                <a:latin typeface="Times New Roman"/>
                <a:cs typeface="Times New Roman"/>
              </a:rPr>
              <a:t>The Phil Silvers Show</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1963</a:t>
            </a:r>
          </a:p>
          <a:p>
            <a:r>
              <a:rPr lang="en-US" dirty="0">
                <a:latin typeface="Times New Roman"/>
                <a:cs typeface="Times New Roman"/>
              </a:rPr>
              <a:t>Tony Award Nomination for Best Author of a Musical/ Best Musical Play</a:t>
            </a:r>
          </a:p>
          <a:p>
            <a:r>
              <a:rPr lang="en-US" i="1" dirty="0">
                <a:latin typeface="Times New Roman"/>
                <a:cs typeface="Times New Roman"/>
              </a:rPr>
              <a:t>Little Me</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1964</a:t>
            </a:r>
          </a:p>
          <a:p>
            <a:r>
              <a:rPr lang="en-US" dirty="0">
                <a:latin typeface="Times New Roman"/>
                <a:cs typeface="Times New Roman"/>
              </a:rPr>
              <a:t>Tony Award Nomination for Best Play</a:t>
            </a:r>
          </a:p>
          <a:p>
            <a:r>
              <a:rPr lang="en-US" i="1" dirty="0">
                <a:latin typeface="Times New Roman"/>
                <a:cs typeface="Times New Roman"/>
              </a:rPr>
              <a:t>Barefoot in the Park</a:t>
            </a:r>
            <a:endParaRPr lang="en-US" dirty="0">
              <a:latin typeface="Times New Roman"/>
              <a:cs typeface="Times New Roman"/>
            </a:endParaRPr>
          </a:p>
          <a:p>
            <a:r>
              <a:rPr lang="en-US" dirty="0">
                <a:latin typeface="Times New Roman"/>
                <a:cs typeface="Times New Roman"/>
              </a:rPr>
              <a:t> </a:t>
            </a:r>
          </a:p>
          <a:p>
            <a:r>
              <a:rPr lang="en-US" dirty="0">
                <a:latin typeface="Times New Roman"/>
                <a:cs typeface="Times New Roman"/>
              </a:rPr>
              <a:t>1965</a:t>
            </a:r>
          </a:p>
          <a:p>
            <a:r>
              <a:rPr lang="en-US" dirty="0">
                <a:latin typeface="Times New Roman"/>
                <a:cs typeface="Times New Roman"/>
              </a:rPr>
              <a:t>Tony Award Winner for Best Dramatic Author</a:t>
            </a:r>
          </a:p>
          <a:p>
            <a:r>
              <a:rPr lang="en-US" i="1" dirty="0">
                <a:latin typeface="Times New Roman"/>
                <a:cs typeface="Times New Roman"/>
              </a:rPr>
              <a:t>The Odd Couple</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1966</a:t>
            </a:r>
          </a:p>
          <a:p>
            <a:r>
              <a:rPr lang="en-US" dirty="0">
                <a:latin typeface="Times New Roman"/>
                <a:cs typeface="Times New Roman"/>
              </a:rPr>
              <a:t>Tony Award Nomination for Best Musical</a:t>
            </a:r>
          </a:p>
          <a:p>
            <a:r>
              <a:rPr lang="en-US" i="1" dirty="0">
                <a:latin typeface="Times New Roman"/>
                <a:cs typeface="Times New Roman"/>
              </a:rPr>
              <a:t>Sweet Charity</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1967</a:t>
            </a:r>
          </a:p>
          <a:p>
            <a:r>
              <a:rPr lang="en-US" dirty="0">
                <a:latin typeface="Times New Roman"/>
                <a:cs typeface="Times New Roman"/>
              </a:rPr>
              <a:t>Writers Guild Award Nomination for Best Screenplay</a:t>
            </a:r>
          </a:p>
          <a:p>
            <a:r>
              <a:rPr lang="en-US" i="1" dirty="0">
                <a:latin typeface="Times New Roman"/>
                <a:cs typeface="Times New Roman"/>
              </a:rPr>
              <a:t>Barefoot in the </a:t>
            </a:r>
            <a:r>
              <a:rPr lang="en-US" i="1" dirty="0" smtClean="0">
                <a:latin typeface="Times New Roman"/>
                <a:cs typeface="Times New Roman"/>
              </a:rPr>
              <a:t>Park</a:t>
            </a:r>
          </a:p>
          <a:p>
            <a:endParaRPr lang="en-US" dirty="0" smtClean="0">
              <a:latin typeface="Times New Roman"/>
              <a:cs typeface="Times New Roman"/>
            </a:endParaRPr>
          </a:p>
          <a:p>
            <a:r>
              <a:rPr lang="en-US" dirty="0"/>
              <a:t>1967</a:t>
            </a:r>
          </a:p>
          <a:p>
            <a:r>
              <a:rPr lang="en-US" i="1" dirty="0"/>
              <a:t>Evening Standard </a:t>
            </a:r>
            <a:r>
              <a:rPr lang="en-US" dirty="0"/>
              <a:t>Award</a:t>
            </a:r>
            <a:endParaRPr lang="en-US" dirty="0" smtClean="0"/>
          </a:p>
          <a:p>
            <a:endParaRPr lang="en-US" dirty="0" smtClean="0">
              <a:latin typeface="Times New Roman"/>
              <a:cs typeface="Times New Roman"/>
            </a:endParaRPr>
          </a:p>
          <a:p>
            <a:endParaRPr lang="en-US" dirty="0">
              <a:latin typeface="Times New Roman"/>
              <a:cs typeface="Times New Roman"/>
            </a:endParaRPr>
          </a:p>
        </p:txBody>
      </p:sp>
      <p:sp>
        <p:nvSpPr>
          <p:cNvPr id="4" name="Content Placeholder 3"/>
          <p:cNvSpPr>
            <a:spLocks noGrp="1"/>
          </p:cNvSpPr>
          <p:nvPr>
            <p:ph sz="half" idx="4294967295"/>
          </p:nvPr>
        </p:nvSpPr>
        <p:spPr>
          <a:xfrm>
            <a:off x="5105400" y="1600200"/>
            <a:ext cx="4038600" cy="4525963"/>
          </a:xfrm>
        </p:spPr>
        <p:txBody>
          <a:bodyPr>
            <a:normAutofit fontScale="25000" lnSpcReduction="20000"/>
          </a:bodyPr>
          <a:lstStyle/>
          <a:p>
            <a:r>
              <a:rPr lang="en-US" dirty="0">
                <a:latin typeface="Times New Roman"/>
                <a:cs typeface="Times New Roman"/>
              </a:rPr>
              <a:t>1968</a:t>
            </a:r>
          </a:p>
          <a:p>
            <a:r>
              <a:rPr lang="en-US" dirty="0">
                <a:latin typeface="Times New Roman"/>
                <a:cs typeface="Times New Roman"/>
              </a:rPr>
              <a:t>Sam S. Shubert Foundation Award</a:t>
            </a:r>
          </a:p>
          <a:p>
            <a:r>
              <a:rPr lang="en-US" dirty="0">
                <a:latin typeface="Times New Roman"/>
                <a:cs typeface="Times New Roman"/>
              </a:rPr>
              <a:t> </a:t>
            </a:r>
          </a:p>
          <a:p>
            <a:r>
              <a:rPr lang="en-US" dirty="0">
                <a:latin typeface="Times New Roman"/>
                <a:cs typeface="Times New Roman"/>
              </a:rPr>
              <a:t>1968</a:t>
            </a:r>
          </a:p>
          <a:p>
            <a:r>
              <a:rPr lang="en-US" dirty="0">
                <a:latin typeface="Times New Roman"/>
                <a:cs typeface="Times New Roman"/>
              </a:rPr>
              <a:t>Academy Award Nomination and Writers Guild Award for Best Screenplay Based on Material from Another Medium</a:t>
            </a:r>
          </a:p>
          <a:p>
            <a:r>
              <a:rPr lang="en-US" i="1" dirty="0">
                <a:latin typeface="Times New Roman"/>
                <a:cs typeface="Times New Roman"/>
              </a:rPr>
              <a:t>The Odd Couple</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1969</a:t>
            </a:r>
          </a:p>
          <a:p>
            <a:r>
              <a:rPr lang="en-US" dirty="0">
                <a:latin typeface="Times New Roman"/>
                <a:cs typeface="Times New Roman"/>
              </a:rPr>
              <a:t>Tony Award Nomination for Best Musical</a:t>
            </a:r>
          </a:p>
          <a:p>
            <a:r>
              <a:rPr lang="en-US" i="1" dirty="0">
                <a:latin typeface="Times New Roman"/>
                <a:cs typeface="Times New Roman"/>
              </a:rPr>
              <a:t>Promises, Promises</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1970</a:t>
            </a:r>
          </a:p>
          <a:p>
            <a:r>
              <a:rPr lang="en-US" dirty="0">
                <a:latin typeface="Times New Roman"/>
                <a:cs typeface="Times New Roman"/>
              </a:rPr>
              <a:t>Tony Award nomination for Best Play</a:t>
            </a:r>
          </a:p>
          <a:p>
            <a:r>
              <a:rPr lang="en-US" i="1" dirty="0">
                <a:latin typeface="Times New Roman"/>
                <a:cs typeface="Times New Roman"/>
              </a:rPr>
              <a:t>Last of the Red Hot Lovers</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1972</a:t>
            </a:r>
          </a:p>
          <a:p>
            <a:r>
              <a:rPr lang="en-US" dirty="0">
                <a:latin typeface="Times New Roman"/>
                <a:cs typeface="Times New Roman"/>
              </a:rPr>
              <a:t>Tony Award Nomination for Best Play</a:t>
            </a:r>
          </a:p>
          <a:p>
            <a:r>
              <a:rPr lang="en-US" i="1" dirty="0">
                <a:latin typeface="Times New Roman"/>
                <a:cs typeface="Times New Roman"/>
              </a:rPr>
              <a:t>The Prisoner on Second Avenue</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1973</a:t>
            </a:r>
          </a:p>
          <a:p>
            <a:r>
              <a:rPr lang="en-US" dirty="0">
                <a:latin typeface="Times New Roman"/>
                <a:cs typeface="Times New Roman"/>
              </a:rPr>
              <a:t>Writers Guild Award and Tony Award Nomination for Best Play</a:t>
            </a:r>
          </a:p>
          <a:p>
            <a:r>
              <a:rPr lang="en-US" i="1" dirty="0">
                <a:latin typeface="Times New Roman"/>
                <a:cs typeface="Times New Roman"/>
              </a:rPr>
              <a:t>The Sunshine Boys</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1974</a:t>
            </a:r>
          </a:p>
          <a:p>
            <a:r>
              <a:rPr lang="en-US" dirty="0">
                <a:latin typeface="Times New Roman"/>
                <a:cs typeface="Times New Roman"/>
              </a:rPr>
              <a:t>Shared Tony Award Nomination for Best Score</a:t>
            </a:r>
          </a:p>
          <a:p>
            <a:r>
              <a:rPr lang="en-US" i="1" dirty="0">
                <a:latin typeface="Times New Roman"/>
                <a:cs typeface="Times New Roman"/>
              </a:rPr>
              <a:t>The Good Doctor</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dirty="0">
                <a:latin typeface="Times New Roman"/>
                <a:cs typeface="Times New Roman"/>
              </a:rPr>
              <a:t>1975</a:t>
            </a:r>
          </a:p>
          <a:p>
            <a:r>
              <a:rPr lang="en-US" dirty="0">
                <a:latin typeface="Times New Roman"/>
                <a:cs typeface="Times New Roman"/>
              </a:rPr>
              <a:t>Academy Award Nomination for Best Screenplay Adapted from Other Material</a:t>
            </a:r>
          </a:p>
          <a:p>
            <a:r>
              <a:rPr lang="en-US" i="1" dirty="0">
                <a:latin typeface="Times New Roman"/>
                <a:cs typeface="Times New Roman"/>
              </a:rPr>
              <a:t>The Sunshine Boys</a:t>
            </a:r>
            <a:endParaRPr lang="en-US" dirty="0">
              <a:latin typeface="Times New Roman"/>
              <a:cs typeface="Times New Roman"/>
            </a:endParaRPr>
          </a:p>
          <a:p>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2496</TotalTime>
  <Words>1536</Words>
  <Application>Microsoft Macintosh PowerPoint</Application>
  <PresentationFormat>On-screen Show (4:3)</PresentationFormat>
  <Paragraphs>327</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Neil Simon</vt:lpstr>
      <vt:lpstr>Neil Simon</vt:lpstr>
      <vt:lpstr>Neil Simon</vt:lpstr>
      <vt:lpstr>The Works of Neil Simon</vt:lpstr>
      <vt:lpstr>The Works of Neil Simon</vt:lpstr>
      <vt:lpstr>The Works of Neil Simon</vt:lpstr>
      <vt:lpstr>The Works of Neil Simon</vt:lpstr>
      <vt:lpstr>Neil Simon’s Prolificacy</vt:lpstr>
      <vt:lpstr>Neil Simon’s Awards and Honors </vt:lpstr>
      <vt:lpstr>PowerPoint Presentation</vt:lpstr>
      <vt:lpstr>PowerPoint Presentation</vt:lpstr>
      <vt:lpstr>Neil Simon’s Humor</vt:lpstr>
      <vt:lpstr>Neil Simon</vt:lpstr>
      <vt:lpstr>Lost in Yonkers</vt:lpstr>
      <vt:lpstr>Takes place during WWII…</vt:lpstr>
      <vt:lpstr>Post WWII</vt:lpstr>
      <vt:lpstr>40s fashion and cars</vt:lpstr>
      <vt:lpstr>Preview of Film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Doctor</dc:title>
  <dc:creator>Mary MacArthur</dc:creator>
  <cp:lastModifiedBy>Lara</cp:lastModifiedBy>
  <cp:revision>37</cp:revision>
  <dcterms:created xsi:type="dcterms:W3CDTF">2012-01-16T16:10:20Z</dcterms:created>
  <dcterms:modified xsi:type="dcterms:W3CDTF">2016-01-04T18:52:02Z</dcterms:modified>
</cp:coreProperties>
</file>